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3" r:id="rId1"/>
    <p:sldMasterId id="2147483705" r:id="rId2"/>
  </p:sldMasterIdLst>
  <p:notesMasterIdLst>
    <p:notesMasterId r:id="rId9"/>
  </p:notesMasterIdLst>
  <p:handoutMasterIdLst>
    <p:handoutMasterId r:id="rId10"/>
  </p:handoutMasterIdLst>
  <p:sldIdLst>
    <p:sldId id="432" r:id="rId3"/>
    <p:sldId id="445" r:id="rId4"/>
    <p:sldId id="436" r:id="rId5"/>
    <p:sldId id="443" r:id="rId6"/>
    <p:sldId id="444" r:id="rId7"/>
    <p:sldId id="442" r:id="rId8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ystrz" initials="K" lastIdx="1" clrIdx="0">
    <p:extLst>
      <p:ext uri="{19B8F6BF-5375-455C-9EA6-DF929625EA0E}">
        <p15:presenceInfo xmlns:p15="http://schemas.microsoft.com/office/powerpoint/2012/main" userId="Krystr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1D64"/>
    <a:srgbClr val="A27E48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56" autoAdjust="0"/>
    <p:restoredTop sz="95507" autoAdjust="0"/>
  </p:normalViewPr>
  <p:slideViewPr>
    <p:cSldViewPr snapToGrid="0" snapToObjects="1">
      <p:cViewPr varScale="1">
        <p:scale>
          <a:sx n="108" d="100"/>
          <a:sy n="108" d="100"/>
        </p:scale>
        <p:origin x="821" y="7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75" cy="498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183" y="0"/>
            <a:ext cx="2945875" cy="498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417B8B-E182-4A66-811B-6EC308C1DCB4}" type="datetimeFigureOut">
              <a:rPr lang="en-GB" smtClean="0"/>
              <a:t>14/07/2021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323"/>
            <a:ext cx="2945875" cy="498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183" y="9428323"/>
            <a:ext cx="2945875" cy="498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1C357-2CCE-4E56-9B72-65A4BDE465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1205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690A00-7087-4460-B45D-AFFADDC5CFB6}" type="datetimeFigureOut">
              <a:rPr lang="en-GB" smtClean="0"/>
              <a:t>14/07/2021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2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99075-E772-4D14-88EC-77BB71AC15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93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99075-E772-4D14-88EC-77BB71AC15A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2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99075-E772-4D14-88EC-77BB71AC15A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31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99075-E772-4D14-88EC-77BB71AC15A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632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99075-E772-4D14-88EC-77BB71AC15A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554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90C5-29DE-4F5C-8ADB-974D4FDC14B5}" type="datetimeFigureOut">
              <a:rPr lang="cs-CZ" smtClean="0"/>
              <a:t>14.7.2021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A4E9F-EA81-4F1B-A75C-132E2D2489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4776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90C5-29DE-4F5C-8ADB-974D4FDC14B5}" type="datetimeFigureOut">
              <a:rPr lang="cs-CZ" smtClean="0"/>
              <a:t>14.7.2021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A4E9F-EA81-4F1B-A75C-132E2D2489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799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90C5-29DE-4F5C-8ADB-974D4FDC14B5}" type="datetimeFigureOut">
              <a:rPr lang="cs-CZ" smtClean="0"/>
              <a:t>14.7.2021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A4E9F-EA81-4F1B-A75C-132E2D2489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783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1332"/>
            <a:ext cx="7772400" cy="1890889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rgbClr val="A27E48"/>
                </a:solidFill>
                <a:latin typeface="Myriad Pro Semibold"/>
                <a:cs typeface="Myriad Pro Semibold"/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</a:t>
            </a:r>
            <a:r>
              <a:rPr lang="cs-CZ" dirty="0" err="1"/>
              <a:t>title</a:t>
            </a:r>
            <a:r>
              <a:rPr lang="cs-CZ" dirty="0"/>
              <a:t> style</a:t>
            </a:r>
            <a:endParaRPr lang="en-US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2B2DD07-E1B6-0546-9574-938E5DE5E4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23881" y="3073071"/>
            <a:ext cx="2896238" cy="155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931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505221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rgbClr val="A27E48"/>
                </a:solidFill>
                <a:latin typeface="Myriad Pro Semibold"/>
                <a:cs typeface="Myriad Pro Semibold"/>
              </a:defRPr>
            </a:lvl1pPr>
          </a:lstStyle>
          <a:p>
            <a:r>
              <a:rPr lang="cs-CZ" dirty="0"/>
              <a:t>Hlavní titulek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838907"/>
            <a:ext cx="8229600" cy="4593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1pPr>
            <a:lvl2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2pPr>
            <a:lvl3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3pPr>
            <a:lvl4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4pPr>
            <a:lvl5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5pPr>
          </a:lstStyle>
          <a:p>
            <a:pPr lvl="0"/>
            <a:r>
              <a:rPr lang="cs-CZ" dirty="0"/>
              <a:t>Podtitulek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7200" y="1546578"/>
            <a:ext cx="8229600" cy="26246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i="0">
                <a:solidFill>
                  <a:srgbClr val="1E1D64"/>
                </a:solidFill>
                <a:latin typeface="Myriad Pro"/>
                <a:cs typeface="Myriad Pro"/>
              </a:defRPr>
            </a:lvl1pPr>
            <a:lvl2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2pPr>
            <a:lvl3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3pPr>
            <a:lvl4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4pPr>
            <a:lvl5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5pPr>
          </a:lstStyle>
          <a:p>
            <a:pPr lvl="0"/>
            <a:r>
              <a:rPr lang="cs-CZ" dirty="0"/>
              <a:t>Text</a:t>
            </a:r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09935D5-4E80-3640-AD97-FCCB0D5069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0818" y="4318722"/>
            <a:ext cx="1387153" cy="75477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ACBB393-AE5E-7445-B8BB-A30D67D2FA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45425" y="4275159"/>
            <a:ext cx="923924" cy="73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407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505221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rgbClr val="A27E48"/>
                </a:solidFill>
                <a:latin typeface="Myriad Pro Semibold"/>
                <a:cs typeface="Myriad Pro Semibold"/>
              </a:defRPr>
            </a:lvl1pPr>
          </a:lstStyle>
          <a:p>
            <a:r>
              <a:rPr lang="cs-CZ" dirty="0"/>
              <a:t>Hlavní titulek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838907"/>
            <a:ext cx="8229600" cy="4593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1pPr>
            <a:lvl2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2pPr>
            <a:lvl3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3pPr>
            <a:lvl4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4pPr>
            <a:lvl5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5pPr>
          </a:lstStyle>
          <a:p>
            <a:pPr lvl="0"/>
            <a:r>
              <a:rPr lang="cs-CZ" dirty="0"/>
              <a:t>Podtitulek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7200" y="1546578"/>
            <a:ext cx="3990622" cy="26246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i="0">
                <a:solidFill>
                  <a:srgbClr val="1E1D64"/>
                </a:solidFill>
                <a:latin typeface="Myriad Pro"/>
                <a:cs typeface="Myriad Pro"/>
              </a:defRPr>
            </a:lvl1pPr>
            <a:lvl2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2pPr>
            <a:lvl3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3pPr>
            <a:lvl4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4pPr>
            <a:lvl5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5pPr>
          </a:lstStyle>
          <a:p>
            <a:pPr lvl="0"/>
            <a:r>
              <a:rPr lang="cs-CZ" dirty="0"/>
              <a:t>Text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696178" y="1546578"/>
            <a:ext cx="3990622" cy="26246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i="0">
                <a:solidFill>
                  <a:srgbClr val="1E1D64"/>
                </a:solidFill>
                <a:latin typeface="Myriad Pro"/>
                <a:cs typeface="Myriad Pro"/>
              </a:defRPr>
            </a:lvl1pPr>
            <a:lvl2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2pPr>
            <a:lvl3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3pPr>
            <a:lvl4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4pPr>
            <a:lvl5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5pPr>
          </a:lstStyle>
          <a:p>
            <a:pPr lvl="0"/>
            <a:r>
              <a:rPr lang="cs-CZ" dirty="0"/>
              <a:t>Text</a:t>
            </a:r>
            <a:endParaRPr lang="en-US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FB830A0-C19B-7A44-B7B4-6CF7F43649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0818" y="4318722"/>
            <a:ext cx="1387153" cy="754774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AF8B9E61-A66D-F846-A360-4E4A8CEAD90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45425" y="4275159"/>
            <a:ext cx="923924" cy="73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24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90C5-29DE-4F5C-8ADB-974D4FDC14B5}" type="datetimeFigureOut">
              <a:rPr lang="cs-CZ" smtClean="0"/>
              <a:t>14.7.2021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A4E9F-EA81-4F1B-A75C-132E2D2489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2801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90C5-29DE-4F5C-8ADB-974D4FDC14B5}" type="datetimeFigureOut">
              <a:rPr lang="cs-CZ" smtClean="0"/>
              <a:t>14.7.2021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A4E9F-EA81-4F1B-A75C-132E2D2489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679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90C5-29DE-4F5C-8ADB-974D4FDC14B5}" type="datetimeFigureOut">
              <a:rPr lang="cs-CZ" smtClean="0"/>
              <a:t>14.7.2021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A4E9F-EA81-4F1B-A75C-132E2D2489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8837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90C5-29DE-4F5C-8ADB-974D4FDC14B5}" type="datetimeFigureOut">
              <a:rPr lang="cs-CZ" smtClean="0"/>
              <a:t>14.7.2021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A4E9F-EA81-4F1B-A75C-132E2D2489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9169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90C5-29DE-4F5C-8ADB-974D4FDC14B5}" type="datetimeFigureOut">
              <a:rPr lang="cs-CZ" smtClean="0"/>
              <a:t>14.7.2021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A4E9F-EA81-4F1B-A75C-132E2D2489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5659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90C5-29DE-4F5C-8ADB-974D4FDC14B5}" type="datetimeFigureOut">
              <a:rPr lang="cs-CZ" smtClean="0"/>
              <a:t>14.7.2021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A4E9F-EA81-4F1B-A75C-132E2D2489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6379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90C5-29DE-4F5C-8ADB-974D4FDC14B5}" type="datetimeFigureOut">
              <a:rPr lang="cs-CZ" smtClean="0"/>
              <a:t>14.7.2021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A4E9F-EA81-4F1B-A75C-132E2D2489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6616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90C5-29DE-4F5C-8ADB-974D4FDC14B5}" type="datetimeFigureOut">
              <a:rPr lang="cs-CZ" smtClean="0"/>
              <a:t>14.7.2021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A4E9F-EA81-4F1B-A75C-132E2D2489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6105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190C5-29DE-4F5C-8ADB-974D4FDC14B5}" type="datetimeFigureOut">
              <a:rPr lang="cs-CZ" smtClean="0"/>
              <a:t>14.7.2021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A4E9F-EA81-4F1B-A75C-132E2D2489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9358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5540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ZAHRANIČNÍ ÚSEK ČOV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1684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ASAP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0"/>
          </p:nvPr>
        </p:nvSpPr>
        <p:spPr>
          <a:xfrm>
            <a:off x="292446" y="711200"/>
            <a:ext cx="8382573" cy="3602053"/>
          </a:xfrm>
        </p:spPr>
        <p:txBody>
          <a:bodyPr/>
          <a:lstStyle/>
          <a:p>
            <a:pPr marL="374650" lvl="2" indent="-285750"/>
            <a:r>
              <a:rPr lang="cs-CZ" sz="1600" b="1" dirty="0" smtClean="0"/>
              <a:t>Pravidelný meeting s partnery (29.6.)</a:t>
            </a:r>
          </a:p>
          <a:p>
            <a:pPr marL="831850" lvl="3" indent="-285750"/>
            <a:r>
              <a:rPr lang="cs-CZ" sz="1600" dirty="0" smtClean="0"/>
              <a:t>Příprava aktivit na druhý semestr (komunikační workshop, team meeting v Kodani, práce na průvodci tvorbou strategie…) </a:t>
            </a:r>
          </a:p>
          <a:p>
            <a:pPr marL="831850" lvl="3" indent="-285750"/>
            <a:r>
              <a:rPr lang="cs-CZ" sz="1600" dirty="0" smtClean="0"/>
              <a:t>Představení pokroku při tvorbě strategií udržitelnosti (CZ, HU, SK)</a:t>
            </a:r>
          </a:p>
          <a:p>
            <a:pPr marL="374650" lvl="2" indent="-285750"/>
            <a:r>
              <a:rPr lang="cs-CZ" sz="1600" b="1" dirty="0" smtClean="0"/>
              <a:t>Prezentace projektu a problematiky udržitelnosti v olympijském hnutí (květen a červen)</a:t>
            </a:r>
          </a:p>
          <a:p>
            <a:pPr marL="831850" lvl="3" indent="-285750"/>
            <a:r>
              <a:rPr lang="cs-CZ" sz="1600" dirty="0" smtClean="0"/>
              <a:t>Expertní skupina </a:t>
            </a:r>
            <a:r>
              <a:rPr lang="cs-CZ" sz="1600" dirty="0"/>
              <a:t>Evropské komise „Green Sport“</a:t>
            </a:r>
          </a:p>
          <a:p>
            <a:pPr marL="831850" lvl="3" indent="-285750"/>
            <a:r>
              <a:rPr lang="cs-CZ" altLang="en-US" sz="1600" dirty="0"/>
              <a:t>Konference Francouzského ministerstva sportu -</a:t>
            </a:r>
            <a:r>
              <a:rPr lang="en-US" altLang="en-US" sz="1600" dirty="0"/>
              <a:t>Calling the shots: Sports and the European Green Evolution. </a:t>
            </a:r>
            <a:endParaRPr lang="cs-CZ" altLang="en-US" sz="1600" dirty="0" smtClean="0"/>
          </a:p>
          <a:p>
            <a:pPr marL="831850" lvl="3" indent="-285750"/>
            <a:r>
              <a:rPr lang="cs-CZ" altLang="en-US" sz="1600" dirty="0"/>
              <a:t>European </a:t>
            </a:r>
            <a:r>
              <a:rPr lang="cs-CZ" altLang="en-US" sz="1600" dirty="0" err="1"/>
              <a:t>Broadcasting</a:t>
            </a:r>
            <a:r>
              <a:rPr lang="cs-CZ" altLang="en-US" sz="1600" dirty="0"/>
              <a:t> Union - </a:t>
            </a:r>
            <a:r>
              <a:rPr lang="en-US" altLang="en-US" sz="1600" dirty="0"/>
              <a:t>Online Learning Session: Sustainability and </a:t>
            </a:r>
            <a:r>
              <a:rPr lang="en-US" altLang="en-US" sz="1600" dirty="0" smtClean="0"/>
              <a:t>sport</a:t>
            </a:r>
            <a:r>
              <a:rPr lang="cs-CZ" altLang="en-US" sz="1600" dirty="0" smtClean="0"/>
              <a:t> (prezentace pro sportovní redakce veřejnoprávních médií a mezinárodní sportovní organizace)</a:t>
            </a:r>
          </a:p>
          <a:p>
            <a:pPr marL="831850" lvl="3" indent="-285750"/>
            <a:r>
              <a:rPr lang="cs-CZ" altLang="en-US" sz="1600" dirty="0" smtClean="0"/>
              <a:t>Spolupořádaní a prezentace na prvním „</a:t>
            </a:r>
            <a:r>
              <a:rPr lang="cs-CZ" altLang="en-US" sz="1600" dirty="0" err="1" smtClean="0"/>
              <a:t>Climate</a:t>
            </a:r>
            <a:r>
              <a:rPr lang="cs-CZ" altLang="en-US" sz="1600" dirty="0" smtClean="0"/>
              <a:t> </a:t>
            </a:r>
            <a:r>
              <a:rPr lang="cs-CZ" altLang="en-US" sz="1600" dirty="0" err="1" smtClean="0"/>
              <a:t>Action</a:t>
            </a:r>
            <a:r>
              <a:rPr lang="cs-CZ" altLang="en-US" sz="1600" dirty="0" smtClean="0"/>
              <a:t> and European </a:t>
            </a:r>
            <a:r>
              <a:rPr lang="cs-CZ" altLang="en-US" sz="1600" dirty="0" err="1" smtClean="0"/>
              <a:t>Olympic</a:t>
            </a:r>
            <a:r>
              <a:rPr lang="cs-CZ" altLang="en-US" sz="1600" dirty="0" smtClean="0"/>
              <a:t> </a:t>
            </a:r>
            <a:r>
              <a:rPr lang="cs-CZ" altLang="en-US" sz="1600" dirty="0" err="1" smtClean="0"/>
              <a:t>Movement</a:t>
            </a:r>
            <a:r>
              <a:rPr lang="cs-CZ" altLang="en-US" sz="1600" dirty="0" smtClean="0"/>
              <a:t>“ </a:t>
            </a:r>
            <a:r>
              <a:rPr lang="cs-CZ" altLang="en-US" sz="1600" dirty="0" err="1" smtClean="0"/>
              <a:t>webináři</a:t>
            </a:r>
            <a:r>
              <a:rPr lang="cs-CZ" altLang="en-US" sz="1600" dirty="0" smtClean="0"/>
              <a:t> (organizace MOV + EU kancelář EOV)</a:t>
            </a:r>
            <a:endParaRPr lang="en-US" altLang="en-US" sz="1600" dirty="0"/>
          </a:p>
          <a:p>
            <a:pPr marL="831850" lvl="3" indent="-285750"/>
            <a:endParaRPr lang="cs-CZ" sz="1600" b="1" dirty="0" smtClean="0"/>
          </a:p>
          <a:p>
            <a:pPr marL="374650" lvl="2" indent="-285750"/>
            <a:endParaRPr lang="cs-CZ" sz="1600" b="1" dirty="0" smtClean="0"/>
          </a:p>
          <a:p>
            <a:pPr marL="88900" lvl="2" indent="0">
              <a:buNone/>
            </a:pPr>
            <a:endParaRPr lang="cs-CZ" sz="1400" b="1" u="sng" dirty="0"/>
          </a:p>
          <a:p>
            <a:pPr marL="88900" lvl="2" indent="0">
              <a:buNone/>
            </a:pPr>
            <a:r>
              <a:rPr lang="cs-CZ" sz="1600" b="1" dirty="0" smtClean="0"/>
              <a:t>Evropský týden sportu</a:t>
            </a:r>
          </a:p>
          <a:p>
            <a:pPr marL="285750"/>
            <a:endParaRPr lang="en-US" sz="1100" dirty="0"/>
          </a:p>
          <a:p>
            <a:endParaRPr lang="cs-CZ" sz="1400" dirty="0" smtClean="0"/>
          </a:p>
          <a:p>
            <a:pPr marL="0" lvl="1" indent="0">
              <a:buNone/>
            </a:pPr>
            <a:endParaRPr lang="cs-CZ" sz="1800" dirty="0" smtClean="0"/>
          </a:p>
          <a:p>
            <a:pPr lvl="1" indent="0">
              <a:buNone/>
            </a:pPr>
            <a:endParaRPr lang="cs-CZ" sz="1800" dirty="0" smtClean="0"/>
          </a:p>
          <a:p>
            <a:pPr lvl="1" indent="0">
              <a:buNone/>
            </a:pPr>
            <a:endParaRPr lang="cs-CZ" sz="1800" u="sng" dirty="0" smtClean="0"/>
          </a:p>
          <a:p>
            <a:pPr algn="ctr"/>
            <a:r>
              <a:rPr lang="cs-CZ" sz="2800" dirty="0" smtClean="0"/>
              <a:t> </a:t>
            </a:r>
          </a:p>
          <a:p>
            <a:pPr lvl="2" indent="0">
              <a:buNone/>
            </a:pPr>
            <a:endParaRPr lang="cs-CZ" sz="1800" dirty="0" smtClean="0"/>
          </a:p>
          <a:p>
            <a:pPr lvl="1" indent="0">
              <a:buNone/>
            </a:pPr>
            <a:endParaRPr lang="cs-CZ" sz="1800" dirty="0" smtClean="0"/>
          </a:p>
          <a:p>
            <a:r>
              <a:rPr lang="cs-CZ" dirty="0"/>
              <a:t>	</a:t>
            </a:r>
            <a:endParaRPr lang="cs-CZ" dirty="0" smtClean="0"/>
          </a:p>
          <a:p>
            <a:pPr marL="342900" indent="-342900">
              <a:buFont typeface="Arial"/>
              <a:buAutoNum type="arabicPeriod"/>
            </a:pPr>
            <a:endParaRPr lang="cs-CZ" dirty="0"/>
          </a:p>
          <a:p>
            <a:pPr marL="342900" indent="-342900">
              <a:buAutoNum type="arabicPeriod"/>
            </a:pPr>
            <a:endParaRPr lang="cs-CZ" dirty="0" smtClean="0"/>
          </a:p>
          <a:p>
            <a:endParaRPr lang="en-US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874" y="71509"/>
            <a:ext cx="1330261" cy="934661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4453217" y="238708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 </a:t>
            </a:r>
            <a:endParaRPr lang="en-US" dirty="0"/>
          </a:p>
        </p:txBody>
      </p:sp>
      <p:sp>
        <p:nvSpPr>
          <p:cNvPr id="5" name="Obdélník 4"/>
          <p:cNvSpPr/>
          <p:nvPr/>
        </p:nvSpPr>
        <p:spPr>
          <a:xfrm>
            <a:off x="4453217" y="238708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486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EVROPSKÝ TÝDEN SPORTU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0"/>
          </p:nvPr>
        </p:nvSpPr>
        <p:spPr>
          <a:xfrm>
            <a:off x="457200" y="907260"/>
            <a:ext cx="7342094" cy="3602053"/>
          </a:xfrm>
        </p:spPr>
        <p:txBody>
          <a:bodyPr/>
          <a:lstStyle/>
          <a:p>
            <a:pPr marL="88900" lvl="2" indent="0">
              <a:buNone/>
            </a:pPr>
            <a:r>
              <a:rPr lang="cs-CZ" sz="1600" dirty="0" smtClean="0">
                <a:sym typeface="Ubuntu Light"/>
              </a:rPr>
              <a:t>23</a:t>
            </a:r>
            <a:r>
              <a:rPr lang="cs-CZ" sz="1600" dirty="0">
                <a:sym typeface="Ubuntu Light"/>
              </a:rPr>
              <a:t>. – 30. září </a:t>
            </a:r>
            <a:r>
              <a:rPr lang="cs-CZ" sz="1600" dirty="0" smtClean="0">
                <a:sym typeface="Ubuntu Light"/>
              </a:rPr>
              <a:t>2021</a:t>
            </a:r>
            <a:r>
              <a:rPr lang="cs-CZ" sz="1600" dirty="0" smtClean="0">
                <a:sym typeface="Ubuntu Light"/>
              </a:rPr>
              <a:t>			Cíl projektu: Motivovat „Evropany k pohybu“</a:t>
            </a:r>
            <a:endParaRPr lang="cs-CZ" sz="1600" dirty="0" smtClean="0">
              <a:sym typeface="Arial"/>
            </a:endParaRPr>
          </a:p>
          <a:p>
            <a:pPr marL="88900" lvl="2" indent="0">
              <a:buNone/>
            </a:pPr>
            <a:r>
              <a:rPr lang="cs-CZ" sz="1400" dirty="0" smtClean="0">
                <a:sym typeface="Ubuntu Light"/>
              </a:rPr>
              <a:t>4 ambasadoři napříč generacemi</a:t>
            </a:r>
          </a:p>
          <a:p>
            <a:pPr marL="889000" lvl="3" indent="-342900">
              <a:lnSpc>
                <a:spcPct val="150000"/>
              </a:lnSpc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cs-CZ" sz="1200" dirty="0" smtClean="0">
                <a:sym typeface="Ubuntu Light"/>
              </a:rPr>
              <a:t>Barbora  </a:t>
            </a:r>
            <a:r>
              <a:rPr lang="cs-CZ" sz="1200" dirty="0">
                <a:sym typeface="Ubuntu Light"/>
              </a:rPr>
              <a:t>Malíková</a:t>
            </a:r>
          </a:p>
          <a:p>
            <a:pPr marL="889000" lvl="3" indent="-342900">
              <a:lnSpc>
                <a:spcPct val="150000"/>
              </a:lnSpc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cs-CZ" sz="1200" dirty="0">
                <a:sym typeface="Ubuntu Light"/>
              </a:rPr>
              <a:t>Klára Kolouchová</a:t>
            </a:r>
          </a:p>
          <a:p>
            <a:pPr marL="889000" lvl="3" indent="-342900">
              <a:lnSpc>
                <a:spcPct val="150000"/>
              </a:lnSpc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cs-CZ" sz="1200" dirty="0">
                <a:sym typeface="Ubuntu Light"/>
              </a:rPr>
              <a:t>Šárka Kašpárková</a:t>
            </a:r>
          </a:p>
          <a:p>
            <a:pPr marL="889000" lvl="3" indent="-342900">
              <a:lnSpc>
                <a:spcPct val="150000"/>
              </a:lnSpc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cs-CZ" sz="1200" dirty="0">
                <a:sym typeface="Ubuntu Light"/>
              </a:rPr>
              <a:t>Jan </a:t>
            </a:r>
            <a:r>
              <a:rPr lang="cs-CZ" sz="1200" dirty="0" smtClean="0">
                <a:sym typeface="Ubuntu Light"/>
              </a:rPr>
              <a:t>Kůrka</a:t>
            </a:r>
          </a:p>
          <a:p>
            <a:pPr marL="88900" lvl="2" indent="0">
              <a:lnSpc>
                <a:spcPct val="150000"/>
              </a:lnSpc>
              <a:buClr>
                <a:schemeClr val="dk1"/>
              </a:buClr>
              <a:buSzPts val="2400"/>
              <a:buNone/>
            </a:pPr>
            <a:r>
              <a:rPr lang="cs-CZ" sz="1400" dirty="0" smtClean="0">
                <a:sym typeface="Ubuntu Light"/>
              </a:rPr>
              <a:t>Podpora </a:t>
            </a:r>
            <a:r>
              <a:rPr lang="cs-CZ" sz="1400" dirty="0">
                <a:sym typeface="Ubuntu Light"/>
              </a:rPr>
              <a:t>pořadatelů akcí a náborů v ČR</a:t>
            </a:r>
          </a:p>
          <a:p>
            <a:pPr marL="831850" lvl="3" indent="-285750">
              <a:lnSpc>
                <a:spcPct val="150000"/>
              </a:lnSpc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cs-CZ" sz="1200" dirty="0">
                <a:sym typeface="Ubuntu Light"/>
              </a:rPr>
              <a:t>materiální podpora pro část akcí a náborů</a:t>
            </a:r>
          </a:p>
          <a:p>
            <a:pPr marL="831850" lvl="3" indent="-285750">
              <a:lnSpc>
                <a:spcPct val="150000"/>
              </a:lnSpc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cs-CZ" sz="1200" dirty="0">
                <a:sym typeface="Ubuntu Light"/>
              </a:rPr>
              <a:t>komunikační kampaň pro všechny akce a </a:t>
            </a:r>
            <a:r>
              <a:rPr lang="cs-CZ" sz="1200" dirty="0" smtClean="0">
                <a:sym typeface="Ubuntu Light"/>
              </a:rPr>
              <a:t>nábory</a:t>
            </a:r>
          </a:p>
          <a:p>
            <a:pPr marL="88900" lvl="2" indent="0">
              <a:lnSpc>
                <a:spcPct val="150000"/>
              </a:lnSpc>
              <a:buClr>
                <a:schemeClr val="dk1"/>
              </a:buClr>
              <a:buSzPts val="2400"/>
              <a:buNone/>
            </a:pPr>
            <a:r>
              <a:rPr lang="cs-CZ" sz="1400" dirty="0" smtClean="0">
                <a:sym typeface="Ubuntu Light"/>
              </a:rPr>
              <a:t>Spolupráce s Českou obcí Sokolskou</a:t>
            </a:r>
          </a:p>
          <a:p>
            <a:pPr marL="88900" lvl="2" indent="0">
              <a:lnSpc>
                <a:spcPct val="150000"/>
              </a:lnSpc>
              <a:buClr>
                <a:schemeClr val="dk1"/>
              </a:buClr>
              <a:buSzPts val="2400"/>
              <a:buNone/>
            </a:pPr>
            <a:r>
              <a:rPr lang="cs-CZ" sz="1400" dirty="0" smtClean="0">
                <a:sym typeface="Ubuntu Light"/>
              </a:rPr>
              <a:t>Konference </a:t>
            </a:r>
            <a:r>
              <a:rPr lang="cs-CZ" sz="1400" dirty="0">
                <a:sym typeface="Ubuntu Light"/>
              </a:rPr>
              <a:t>(ve spolupráci s Hospodářskou komorou </a:t>
            </a:r>
            <a:r>
              <a:rPr lang="cs-CZ" sz="1400" dirty="0" smtClean="0">
                <a:sym typeface="Ubuntu Light"/>
              </a:rPr>
              <a:t>ČR) EWOS </a:t>
            </a:r>
            <a:r>
              <a:rPr lang="cs-CZ" sz="1400" dirty="0">
                <a:sym typeface="Ubuntu Light"/>
              </a:rPr>
              <a:t>uzavře  30. září 2021</a:t>
            </a:r>
          </a:p>
          <a:p>
            <a:pPr marL="914400" lvl="1" indent="-3810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400"/>
              <a:buFont typeface="Ubuntu Light"/>
              <a:buChar char="○"/>
            </a:pPr>
            <a:endParaRPr lang="cs-CZ" sz="1100" dirty="0">
              <a:solidFill>
                <a:schemeClr val="dk1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marL="285750"/>
            <a:endParaRPr lang="en-US" sz="1100" dirty="0"/>
          </a:p>
          <a:p>
            <a:endParaRPr lang="cs-CZ" sz="1400" dirty="0" smtClean="0"/>
          </a:p>
          <a:p>
            <a:pPr marL="0" lvl="1" indent="0">
              <a:buNone/>
            </a:pPr>
            <a:endParaRPr lang="cs-CZ" sz="1800" dirty="0" smtClean="0"/>
          </a:p>
          <a:p>
            <a:pPr lvl="1" indent="0">
              <a:buNone/>
            </a:pPr>
            <a:endParaRPr lang="cs-CZ" sz="1800" dirty="0" smtClean="0"/>
          </a:p>
          <a:p>
            <a:pPr lvl="1" indent="0">
              <a:buNone/>
            </a:pPr>
            <a:endParaRPr lang="cs-CZ" sz="1800" u="sng" dirty="0" smtClean="0"/>
          </a:p>
          <a:p>
            <a:pPr algn="ctr"/>
            <a:r>
              <a:rPr lang="cs-CZ" sz="2800" dirty="0" smtClean="0"/>
              <a:t> </a:t>
            </a:r>
          </a:p>
          <a:p>
            <a:pPr lvl="2" indent="0">
              <a:buNone/>
            </a:pPr>
            <a:endParaRPr lang="cs-CZ" sz="1800" dirty="0" smtClean="0"/>
          </a:p>
          <a:p>
            <a:pPr lvl="1" indent="0">
              <a:buNone/>
            </a:pPr>
            <a:endParaRPr lang="cs-CZ" sz="1800" dirty="0" smtClean="0"/>
          </a:p>
          <a:p>
            <a:r>
              <a:rPr lang="cs-CZ" dirty="0"/>
              <a:t>	</a:t>
            </a:r>
            <a:endParaRPr lang="cs-CZ" dirty="0" smtClean="0"/>
          </a:p>
          <a:p>
            <a:pPr marL="342900" indent="-342900">
              <a:buFont typeface="Arial"/>
              <a:buAutoNum type="arabicPeriod"/>
            </a:pPr>
            <a:endParaRPr lang="cs-CZ" dirty="0"/>
          </a:p>
          <a:p>
            <a:pPr marL="342900" indent="-342900">
              <a:buAutoNum type="arabicPeriod"/>
            </a:pPr>
            <a:endParaRPr lang="cs-CZ" dirty="0" smtClean="0"/>
          </a:p>
          <a:p>
            <a:endParaRPr lang="en-US" dirty="0"/>
          </a:p>
        </p:txBody>
      </p:sp>
      <p:sp>
        <p:nvSpPr>
          <p:cNvPr id="3" name="Obdélník 2"/>
          <p:cNvSpPr/>
          <p:nvPr/>
        </p:nvSpPr>
        <p:spPr>
          <a:xfrm>
            <a:off x="4453217" y="238708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 </a:t>
            </a:r>
            <a:endParaRPr lang="en-US" dirty="0"/>
          </a:p>
        </p:txBody>
      </p:sp>
      <p:sp>
        <p:nvSpPr>
          <p:cNvPr id="5" name="Obdélník 4"/>
          <p:cNvSpPr/>
          <p:nvPr/>
        </p:nvSpPr>
        <p:spPr>
          <a:xfrm>
            <a:off x="4453217" y="238708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 </a:t>
            </a:r>
            <a:endParaRPr lang="en-US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0520" y="133077"/>
            <a:ext cx="1874505" cy="57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003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OLYMPIJSKÉ FESTIVALY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0"/>
          </p:nvPr>
        </p:nvSpPr>
        <p:spPr>
          <a:xfrm>
            <a:off x="248771" y="1116712"/>
            <a:ext cx="6326841" cy="3798444"/>
          </a:xfrm>
        </p:spPr>
        <p:txBody>
          <a:bodyPr/>
          <a:lstStyle/>
          <a:p>
            <a:pPr lvl="0"/>
            <a:r>
              <a:rPr lang="en-US" sz="1600" b="1" dirty="0" smtClean="0"/>
              <a:t>4.</a:t>
            </a:r>
            <a:r>
              <a:rPr lang="cs-CZ" sz="1600" b="1" dirty="0" smtClean="0"/>
              <a:t> schůzka neformální skupiny organizátorů OF v r. 2021 (8.7.)</a:t>
            </a:r>
            <a:endParaRPr lang="cs-CZ" sz="1600" b="1" dirty="0"/>
          </a:p>
          <a:p>
            <a:pPr marL="538163" lvl="0" indent="-269875">
              <a:buFont typeface="Arial" panose="020B0604020202020204" pitchFamily="34" charset="0"/>
              <a:buChar char="•"/>
            </a:pPr>
            <a:r>
              <a:rPr lang="cs-CZ" sz="1600" dirty="0" smtClean="0"/>
              <a:t>Výměna zkušeností </a:t>
            </a:r>
            <a:r>
              <a:rPr lang="en-US" sz="1600" dirty="0" smtClean="0"/>
              <a:t>s</a:t>
            </a:r>
            <a:r>
              <a:rPr lang="cs-CZ" sz="1600" dirty="0" smtClean="0"/>
              <a:t> organizací OF a nutných opatření</a:t>
            </a:r>
          </a:p>
          <a:p>
            <a:pPr marL="538163" lvl="0" indent="-269875">
              <a:buFont typeface="Arial" panose="020B0604020202020204" pitchFamily="34" charset="0"/>
              <a:buChar char="•"/>
            </a:pPr>
            <a:r>
              <a:rPr lang="cs-CZ" sz="1600" dirty="0" smtClean="0"/>
              <a:t>Grant v rámci olympijské solidarity pro každého organizátora</a:t>
            </a:r>
          </a:p>
          <a:p>
            <a:pPr marL="538163" lvl="0" indent="-269875">
              <a:buFont typeface="Arial" panose="020B0604020202020204" pitchFamily="34" charset="0"/>
              <a:buChar char="•"/>
            </a:pPr>
            <a:r>
              <a:rPr lang="cs-CZ" sz="1600" dirty="0" smtClean="0"/>
              <a:t>Organizace bilaterálních návštěv</a:t>
            </a:r>
          </a:p>
          <a:p>
            <a:pPr marL="538163" lvl="0" indent="-269875">
              <a:buFont typeface="Arial" panose="020B0604020202020204" pitchFamily="34" charset="0"/>
              <a:buChar char="•"/>
            </a:pPr>
            <a:r>
              <a:rPr lang="cs-CZ" sz="1600" dirty="0" smtClean="0"/>
              <a:t>Sdílení videí na </a:t>
            </a:r>
            <a:r>
              <a:rPr lang="cs-CZ" sz="1600" dirty="0" err="1" smtClean="0"/>
              <a:t>youtube</a:t>
            </a:r>
            <a:r>
              <a:rPr lang="cs-CZ" sz="1600" dirty="0" smtClean="0"/>
              <a:t> </a:t>
            </a:r>
            <a:r>
              <a:rPr lang="en-US" sz="1600" dirty="0"/>
              <a:t>Olympic Festival Tokyo </a:t>
            </a:r>
            <a:r>
              <a:rPr lang="en-US" sz="1600" dirty="0" smtClean="0"/>
              <a:t>2020</a:t>
            </a:r>
            <a:endParaRPr lang="cs-CZ" sz="1600" dirty="0" smtClean="0"/>
          </a:p>
          <a:p>
            <a:pPr marL="538163" lvl="0" indent="-269875">
              <a:buFont typeface="Arial" panose="020B0604020202020204" pitchFamily="34" charset="0"/>
              <a:buChar char="•"/>
            </a:pPr>
            <a:r>
              <a:rPr lang="cs-CZ" sz="1600" dirty="0" smtClean="0"/>
              <a:t>Sociální média </a:t>
            </a:r>
            <a:r>
              <a:rPr lang="en-US" b="1" dirty="0"/>
              <a:t>#OlympicFestivalTokyo2020</a:t>
            </a:r>
            <a:endParaRPr lang="cs-CZ" sz="16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cs-CZ" sz="16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cs-CZ" sz="1600" dirty="0" smtClean="0"/>
          </a:p>
          <a:p>
            <a:pPr lvl="0"/>
            <a:endParaRPr lang="cs-CZ" sz="1600" b="1" dirty="0" smtClean="0"/>
          </a:p>
        </p:txBody>
      </p:sp>
      <p:sp>
        <p:nvSpPr>
          <p:cNvPr id="3" name="Obdélník 2"/>
          <p:cNvSpPr/>
          <p:nvPr/>
        </p:nvSpPr>
        <p:spPr>
          <a:xfrm>
            <a:off x="4453217" y="238708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 </a:t>
            </a:r>
            <a:endParaRPr lang="en-US" dirty="0"/>
          </a:p>
        </p:txBody>
      </p:sp>
      <p:sp>
        <p:nvSpPr>
          <p:cNvPr id="5" name="Obdélník 4"/>
          <p:cNvSpPr/>
          <p:nvPr/>
        </p:nvSpPr>
        <p:spPr>
          <a:xfrm>
            <a:off x="4453217" y="238708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 </a:t>
            </a:r>
            <a:endParaRPr lang="en-US" dirty="0"/>
          </a:p>
        </p:txBody>
      </p:sp>
      <p:pic>
        <p:nvPicPr>
          <p:cNvPr id="2052" name="Picture 4" descr="Olympijský festival 2020 | olympijskyfestival.cz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4" r="23805" b="18690"/>
          <a:stretch/>
        </p:blipFill>
        <p:spPr bwMode="auto">
          <a:xfrm>
            <a:off x="7501655" y="0"/>
            <a:ext cx="1232210" cy="97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ástupný symbol pro obsah 3"/>
          <p:cNvSpPr>
            <a:spLocks noGrp="1"/>
          </p:cNvSpPr>
          <p:nvPr>
            <p:ph idx="10"/>
          </p:nvPr>
        </p:nvSpPr>
        <p:spPr>
          <a:xfrm>
            <a:off x="6654774" y="1131475"/>
            <a:ext cx="2596578" cy="2813790"/>
          </a:xfrm>
        </p:spPr>
        <p:txBody>
          <a:bodyPr/>
          <a:lstStyle/>
          <a:p>
            <a:pPr lvl="0"/>
            <a:r>
              <a:rPr lang="cs-CZ" sz="1400" b="1" dirty="0" smtClean="0"/>
              <a:t>OF potvrzeny v: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dirty="0" smtClean="0"/>
              <a:t>Austrálii</a:t>
            </a:r>
            <a:endParaRPr lang="cs-CZ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dirty="0" smtClean="0"/>
              <a:t>České republice</a:t>
            </a:r>
            <a:endParaRPr lang="cs-CZ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dirty="0" smtClean="0"/>
              <a:t>Francii</a:t>
            </a:r>
            <a:endParaRPr lang="cs-CZ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dirty="0" smtClean="0"/>
              <a:t>Kapverdách</a:t>
            </a:r>
            <a:endParaRPr lang="cs-CZ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dirty="0" smtClean="0"/>
              <a:t>Kosovu</a:t>
            </a:r>
            <a:endParaRPr lang="cs-CZ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dirty="0" smtClean="0"/>
              <a:t>Litvě</a:t>
            </a:r>
            <a:endParaRPr lang="cs-CZ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dirty="0"/>
              <a:t>Nizozemí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dirty="0" smtClean="0"/>
              <a:t>Singapuru </a:t>
            </a:r>
            <a:endParaRPr lang="cs-CZ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dirty="0" smtClean="0"/>
              <a:t>Slovensku</a:t>
            </a:r>
            <a:endParaRPr lang="cs-CZ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dirty="0" smtClean="0"/>
              <a:t>Slovinsku </a:t>
            </a:r>
            <a:endParaRPr lang="cs-CZ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dirty="0" smtClean="0"/>
              <a:t>Švédsku</a:t>
            </a:r>
            <a:endParaRPr lang="cs-CZ" sz="12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2191" y="3015934"/>
            <a:ext cx="2958803" cy="1982086"/>
          </a:xfrm>
          <a:prstGeom prst="rect">
            <a:avLst/>
          </a:prstGeom>
        </p:spPr>
      </p:pic>
      <p:pic>
        <p:nvPicPr>
          <p:cNvPr id="1026" name="Picture 2" descr="Paris 2024 unveils plans for Olympic Day and Festival of Spo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09" y="3015934"/>
            <a:ext cx="2913127" cy="197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003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SPORTOVNÍ DIPLOMACIE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0"/>
          </p:nvPr>
        </p:nvSpPr>
        <p:spPr>
          <a:xfrm>
            <a:off x="457200" y="794471"/>
            <a:ext cx="8229600" cy="323557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Vzdělávací program Sportovní diplomacie je akreditován jako program typu Master of Public Administration (</a:t>
            </a:r>
            <a:r>
              <a:rPr lang="cs-CZ" sz="1600" dirty="0" smtClean="0"/>
              <a:t>MPA)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u="sng" dirty="0" smtClean="0"/>
              <a:t>Ročník 2021 – 2022:</a:t>
            </a:r>
          </a:p>
          <a:p>
            <a:pPr marL="625475" lvl="1" indent="-269875">
              <a:buFont typeface="Arial" panose="020B0604020202020204" pitchFamily="34" charset="0"/>
              <a:buChar char="•"/>
              <a:tabLst>
                <a:tab pos="625475" algn="l"/>
              </a:tabLst>
            </a:pPr>
            <a:r>
              <a:rPr lang="cs-CZ" sz="1600" dirty="0"/>
              <a:t>10 zástupců sportovních svazů a spolků ČR</a:t>
            </a:r>
          </a:p>
          <a:p>
            <a:pPr marL="625475" lvl="1" indent="-269875">
              <a:buFont typeface="Arial" panose="020B0604020202020204" pitchFamily="34" charset="0"/>
              <a:buChar char="•"/>
              <a:tabLst>
                <a:tab pos="625475" algn="l"/>
              </a:tabLst>
            </a:pPr>
            <a:r>
              <a:rPr lang="cs-CZ" sz="1600" dirty="0"/>
              <a:t>5 studentů programu MPA pro veřejnost</a:t>
            </a:r>
          </a:p>
          <a:p>
            <a:pPr marL="625475" lvl="1" indent="-269875">
              <a:buFont typeface="Arial" panose="020B0604020202020204" pitchFamily="34" charset="0"/>
              <a:buChar char="•"/>
              <a:tabLst>
                <a:tab pos="625475" algn="l"/>
              </a:tabLst>
            </a:pPr>
            <a:r>
              <a:rPr lang="cs-CZ" sz="1600" dirty="0"/>
              <a:t>5 zástupců Slovenského olympijského a sportovního </a:t>
            </a:r>
            <a:r>
              <a:rPr lang="cs-CZ" sz="1600" dirty="0" smtClean="0"/>
              <a:t>výboru</a:t>
            </a: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Začátek ročníku – říjen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Páteční moduly online – zapojení zahraničních hostů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Pohovory s uchazeči  - příští týden</a:t>
            </a:r>
          </a:p>
          <a:p>
            <a:endParaRPr lang="cs-CZ" sz="1400" dirty="0"/>
          </a:p>
          <a:p>
            <a:endParaRPr lang="cs-CZ" dirty="0" smtClean="0"/>
          </a:p>
          <a:p>
            <a:endParaRPr lang="en-US" dirty="0"/>
          </a:p>
        </p:txBody>
      </p:sp>
      <p:pic>
        <p:nvPicPr>
          <p:cNvPr id="1026" name="Picture 2" descr="https://fmv.vse.cz/wp-content/uploads/banner/32162/mpa_sd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213" y="2672315"/>
            <a:ext cx="3494225" cy="233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577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6341" y="68375"/>
            <a:ext cx="4501795" cy="769325"/>
          </a:xfrm>
          <a:prstGeom prst="rect">
            <a:avLst/>
          </a:prstGeom>
        </p:spPr>
      </p:pic>
      <p:sp>
        <p:nvSpPr>
          <p:cNvPr id="4" name="Zástupný symbol pro obsah 3"/>
          <p:cNvSpPr>
            <a:spLocks noGrp="1"/>
          </p:cNvSpPr>
          <p:nvPr>
            <p:ph idx="10"/>
          </p:nvPr>
        </p:nvSpPr>
        <p:spPr>
          <a:xfrm>
            <a:off x="389964" y="1072528"/>
            <a:ext cx="8555561" cy="358015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Série 6-ti </a:t>
            </a:r>
            <a:r>
              <a:rPr lang="cs-CZ" sz="1600" dirty="0" err="1" smtClean="0"/>
              <a:t>webinářů</a:t>
            </a:r>
            <a:r>
              <a:rPr lang="cs-CZ" sz="1600" dirty="0" smtClean="0"/>
              <a:t> na téma sportovní diplomacie ve spolupráci s Velvyslanectvím ČR ve Washingtonu 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cs-CZ" sz="1600" dirty="0" smtClean="0"/>
              <a:t>Pro širokou odbornou veřejnost z celého světa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cs-CZ" sz="1600" dirty="0" err="1" smtClean="0"/>
              <a:t>Panelisté</a:t>
            </a:r>
            <a:r>
              <a:rPr lang="cs-CZ" sz="1600" dirty="0" smtClean="0"/>
              <a:t> z diplomatického, vládního a sportovního prostředí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cs-CZ" sz="1600" dirty="0" smtClean="0"/>
              <a:t>Záznam na </a:t>
            </a:r>
            <a:r>
              <a:rPr lang="cs-CZ" sz="1600" dirty="0" err="1" smtClean="0"/>
              <a:t>YouTube</a:t>
            </a:r>
            <a:endParaRPr lang="cs-CZ" sz="1600" dirty="0"/>
          </a:p>
          <a:p>
            <a:pPr lvl="1" indent="0">
              <a:buNone/>
            </a:pPr>
            <a:endParaRPr lang="cs-CZ" sz="1600" dirty="0"/>
          </a:p>
          <a:p>
            <a:pPr lvl="1"/>
            <a:endParaRPr lang="cs-CZ" sz="1200" dirty="0"/>
          </a:p>
          <a:p>
            <a:r>
              <a:rPr lang="cs-CZ" sz="1600" b="1" dirty="0"/>
              <a:t> </a:t>
            </a:r>
            <a:endParaRPr lang="cs-CZ" sz="1200" dirty="0"/>
          </a:p>
          <a:p>
            <a:endParaRPr lang="cs-CZ" sz="7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844744"/>
              </p:ext>
            </p:extLst>
          </p:nvPr>
        </p:nvGraphicFramePr>
        <p:xfrm>
          <a:off x="1014313" y="2672453"/>
          <a:ext cx="7306862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06862">
                  <a:extLst>
                    <a:ext uri="{9D8B030D-6E8A-4147-A177-3AD203B41FA5}">
                      <a16:colId xmlns:a16="http://schemas.microsoft.com/office/drawing/2014/main" val="38238532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lvl="1" indent="0">
                        <a:buNone/>
                      </a:pPr>
                      <a:r>
                        <a:rPr lang="cs-CZ" sz="1600" dirty="0" smtClean="0"/>
                        <a:t>Březen: 	Sport jako nástroj veřejné diplomacie, </a:t>
                      </a:r>
                    </a:p>
                    <a:p>
                      <a:pPr marL="0" lvl="1" indent="0">
                        <a:buNone/>
                      </a:pPr>
                      <a:r>
                        <a:rPr lang="cs-CZ" sz="1600" dirty="0" smtClean="0"/>
                        <a:t>Duben: 	Sport jako nástroj pro rozvoj</a:t>
                      </a:r>
                    </a:p>
                    <a:p>
                      <a:pPr marL="0" lvl="1" indent="0">
                        <a:buNone/>
                      </a:pPr>
                      <a:r>
                        <a:rPr lang="cs-CZ" sz="1600" dirty="0" smtClean="0"/>
                        <a:t>Květen: 	Velké sportovní události – pořadatelství, politika a kontroverze</a:t>
                      </a:r>
                    </a:p>
                    <a:p>
                      <a:pPr marL="0" lvl="1" indent="0">
                        <a:buNone/>
                      </a:pPr>
                      <a:r>
                        <a:rPr lang="cs-CZ" sz="1600" b="1" dirty="0" smtClean="0">
                          <a:solidFill>
                            <a:srgbClr val="FF0000"/>
                          </a:solidFill>
                        </a:rPr>
                        <a:t>23. 9.	Sportovní diplomacie a právo</a:t>
                      </a:r>
                    </a:p>
                    <a:p>
                      <a:pPr marL="0" lvl="1" indent="0">
                        <a:buNone/>
                      </a:pPr>
                      <a:r>
                        <a:rPr lang="cs-CZ" sz="1600" dirty="0" smtClean="0"/>
                        <a:t>Říjen: 	Ženy a sport – zdolávání překážek</a:t>
                      </a:r>
                    </a:p>
                    <a:p>
                      <a:pPr marL="0" lvl="1" indent="0">
                        <a:buNone/>
                      </a:pPr>
                      <a:r>
                        <a:rPr lang="cs-CZ" sz="1600" dirty="0" smtClean="0"/>
                        <a:t>Listopad: 	Důležitost českého zastoupení v mezinárodních sportovních organizacích</a:t>
                      </a:r>
                      <a:endParaRPr lang="cs-CZ" sz="1200" dirty="0" smtClean="0"/>
                    </a:p>
                  </a:txBody>
                  <a:tcPr>
                    <a:solidFill>
                      <a:srgbClr val="1E1D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0743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117407"/>
      </p:ext>
    </p:extLst>
  </p:cSld>
  <p:clrMapOvr>
    <a:masterClrMapping/>
  </p:clrMapOvr>
</p:sld>
</file>

<file path=ppt/theme/theme1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8949</TotalTime>
  <Words>440</Words>
  <Application>Microsoft Office PowerPoint</Application>
  <PresentationFormat>Předvádění na obrazovce (16:9)</PresentationFormat>
  <Paragraphs>100</Paragraphs>
  <Slides>6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Myriad Pro</vt:lpstr>
      <vt:lpstr>Myriad Pro Semibold</vt:lpstr>
      <vt:lpstr>Ubuntu Light</vt:lpstr>
      <vt:lpstr>Vlastní návrh</vt:lpstr>
      <vt:lpstr>1_Office Theme</vt:lpstr>
      <vt:lpstr>ZAHRANIČNÍ ÚSEK ČOV</vt:lpstr>
      <vt:lpstr>ASAP</vt:lpstr>
      <vt:lpstr>EVROPSKÝ TÝDEN SPORTU</vt:lpstr>
      <vt:lpstr>OLYMPIJSKÉ FESTIVALY</vt:lpstr>
      <vt:lpstr>SPORTOVNÍ DIPLOMACIE</vt:lpstr>
      <vt:lpstr>Prezentace aplikace PowerPoint</vt:lpstr>
    </vt:vector>
  </TitlesOfParts>
  <Company>FPS repro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Zdenek</dc:creator>
  <cp:lastModifiedBy>Veronika Zemanová</cp:lastModifiedBy>
  <cp:revision>479</cp:revision>
  <cp:lastPrinted>2020-02-25T14:33:15Z</cp:lastPrinted>
  <dcterms:created xsi:type="dcterms:W3CDTF">2017-04-24T14:29:13Z</dcterms:created>
  <dcterms:modified xsi:type="dcterms:W3CDTF">2021-07-14T13:01:52Z</dcterms:modified>
</cp:coreProperties>
</file>