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67" r:id="rId2"/>
    <p:sldId id="268" r:id="rId3"/>
    <p:sldId id="379" r:id="rId4"/>
    <p:sldId id="378" r:id="rId5"/>
    <p:sldId id="380" r:id="rId6"/>
    <p:sldId id="270" r:id="rId7"/>
  </p:sldIdLst>
  <p:sldSz cx="9144000" cy="5143500" type="screen16x9"/>
  <p:notesSz cx="6858000" cy="9144000"/>
  <p:embeddedFontLst>
    <p:embeddedFont>
      <p:font typeface="Open Sans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SemiBold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Sa4Z3LlW0RP/0SRZo4j0/Ux1f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FFD1B6-261B-4640-B926-35354A004465}" v="1" dt="2022-12-05T10:19:14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uman Filip" userId="2d5bee68-8555-44fb-a9d8-a45b2a832f5b" providerId="ADAL" clId="{C9FFD1B6-261B-4640-B926-35354A004465}"/>
    <pc:docChg chg="undo custSel modSld">
      <pc:chgData name="Šuman Filip" userId="2d5bee68-8555-44fb-a9d8-a45b2a832f5b" providerId="ADAL" clId="{C9FFD1B6-261B-4640-B926-35354A004465}" dt="2022-12-05T10:55:43.731" v="118" actId="6549"/>
      <pc:docMkLst>
        <pc:docMk/>
      </pc:docMkLst>
      <pc:sldChg chg="modSp mod">
        <pc:chgData name="Šuman Filip" userId="2d5bee68-8555-44fb-a9d8-a45b2a832f5b" providerId="ADAL" clId="{C9FFD1B6-261B-4640-B926-35354A004465}" dt="2022-12-05T10:55:43.731" v="118" actId="6549"/>
        <pc:sldMkLst>
          <pc:docMk/>
          <pc:sldMk cId="0" sldId="268"/>
        </pc:sldMkLst>
        <pc:spChg chg="mod">
          <ac:chgData name="Šuman Filip" userId="2d5bee68-8555-44fb-a9d8-a45b2a832f5b" providerId="ADAL" clId="{C9FFD1B6-261B-4640-B926-35354A004465}" dt="2022-12-05T10:55:43.731" v="118" actId="6549"/>
          <ac:spMkLst>
            <pc:docMk/>
            <pc:sldMk cId="0" sldId="268"/>
            <ac:spMk id="33" creationId="{00000000-0000-0000-0000-000000000000}"/>
          </ac:spMkLst>
        </pc:spChg>
      </pc:sldChg>
      <pc:sldChg chg="modSp mod">
        <pc:chgData name="Šuman Filip" userId="2d5bee68-8555-44fb-a9d8-a45b2a832f5b" providerId="ADAL" clId="{C9FFD1B6-261B-4640-B926-35354A004465}" dt="2022-12-05T10:23:47.535" v="13" actId="2711"/>
        <pc:sldMkLst>
          <pc:docMk/>
          <pc:sldMk cId="135135798" sldId="379"/>
        </pc:sldMkLst>
        <pc:spChg chg="mod">
          <ac:chgData name="Šuman Filip" userId="2d5bee68-8555-44fb-a9d8-a45b2a832f5b" providerId="ADAL" clId="{C9FFD1B6-261B-4640-B926-35354A004465}" dt="2022-12-05T10:23:47.535" v="13" actId="2711"/>
          <ac:spMkLst>
            <pc:docMk/>
            <pc:sldMk cId="135135798" sldId="379"/>
            <ac:spMk id="4" creationId="{A8C3B4BB-479B-3EA4-BAB5-977BD8C130F2}"/>
          </ac:spMkLst>
        </pc:spChg>
        <pc:spChg chg="mod">
          <ac:chgData name="Šuman Filip" userId="2d5bee68-8555-44fb-a9d8-a45b2a832f5b" providerId="ADAL" clId="{C9FFD1B6-261B-4640-B926-35354A004465}" dt="2022-12-05T10:19:14.269" v="7" actId="2711"/>
          <ac:spMkLst>
            <pc:docMk/>
            <pc:sldMk cId="135135798" sldId="379"/>
            <ac:spMk id="6" creationId="{A7FD8E81-50EC-3356-73BD-EAF92CCDD717}"/>
          </ac:spMkLst>
        </pc:spChg>
      </pc:sldChg>
      <pc:sldChg chg="modSp mod">
        <pc:chgData name="Šuman Filip" userId="2d5bee68-8555-44fb-a9d8-a45b2a832f5b" providerId="ADAL" clId="{C9FFD1B6-261B-4640-B926-35354A004465}" dt="2022-12-05T10:20:24.719" v="9" actId="2711"/>
        <pc:sldMkLst>
          <pc:docMk/>
          <pc:sldMk cId="137574760" sldId="380"/>
        </pc:sldMkLst>
        <pc:spChg chg="mod">
          <ac:chgData name="Šuman Filip" userId="2d5bee68-8555-44fb-a9d8-a45b2a832f5b" providerId="ADAL" clId="{C9FFD1B6-261B-4640-B926-35354A004465}" dt="2022-12-05T10:20:24.719" v="9" actId="2711"/>
          <ac:spMkLst>
            <pc:docMk/>
            <pc:sldMk cId="137574760" sldId="380"/>
            <ac:spMk id="3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 dirty="0"/>
              <a:t>Poslední bod- nový partner Vinci, ČEZ, UNYP, vyrovnaný rozpočet</a:t>
            </a: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 dirty="0"/>
              <a:t>Vizuál doplní Linka v pátek/pondělí</a:t>
            </a: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7266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5594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4660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6"/>
          <p:cNvSpPr txBox="1"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4000"/>
              <a:buFont typeface="Open Sans SemiBold"/>
              <a:buNone/>
              <a:defRPr sz="40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3185" y="3338860"/>
            <a:ext cx="853941" cy="99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4099" y="3314936"/>
            <a:ext cx="1556716" cy="600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  <a:defRPr sz="24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9" y="4456491"/>
            <a:ext cx="1114393" cy="4792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>
            <a:spLocks noGrp="1"/>
          </p:cNvSpPr>
          <p:nvPr>
            <p:ph type="body" idx="2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9959" y="4465199"/>
            <a:ext cx="726841" cy="28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>
            <a:spLocks noGrp="1"/>
          </p:cNvSpPr>
          <p:nvPr>
            <p:ph type="ctrTitle"/>
          </p:nvPr>
        </p:nvSpPr>
        <p:spPr>
          <a:xfrm>
            <a:off x="1143000" y="1072253"/>
            <a:ext cx="68580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Olympiáda dětí a mládeže</a:t>
            </a:r>
            <a:br>
              <a:rPr lang="cs-CZ" dirty="0"/>
            </a:b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1485900" y="205979"/>
            <a:ext cx="61722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20. Olympiáda dětí a mládeže 2023</a:t>
            </a:r>
            <a:br>
              <a:rPr lang="cs-CZ" dirty="0"/>
            </a:br>
            <a:r>
              <a:rPr lang="cs-CZ" dirty="0"/>
              <a:t>Královéhradecký kraj </a:t>
            </a:r>
            <a:endParaRPr dirty="0"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2"/>
          </p:nvPr>
        </p:nvSpPr>
        <p:spPr>
          <a:xfrm>
            <a:off x="1517072" y="1222181"/>
            <a:ext cx="7370369" cy="296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SzPts val="2000"/>
            </a:pPr>
            <a:r>
              <a:rPr lang="cs-CZ" sz="1500" b="1" dirty="0"/>
              <a:t>22. – 26. ledna 2023</a:t>
            </a:r>
          </a:p>
          <a:p>
            <a:pPr marL="0" indent="0">
              <a:spcBef>
                <a:spcPts val="300"/>
              </a:spcBef>
              <a:buSzPts val="2000"/>
            </a:pPr>
            <a:endParaRPr lang="cs-CZ" sz="1500" dirty="0"/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>
                <a:latin typeface="+mj-lt"/>
              </a:rPr>
              <a:t>22. 1. 10.00	Konference na podporu sportování mládeže, HK</a:t>
            </a:r>
            <a:endParaRPr sz="1500" dirty="0">
              <a:latin typeface="+mj-lt"/>
            </a:endParaRP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>
                <a:latin typeface="+mj-lt"/>
              </a:rPr>
              <a:t>22. 1. 14.00	Slavnostní zahajovací ceremoniál, ČPP arena, HK </a:t>
            </a: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>
                <a:latin typeface="+mj-lt"/>
              </a:rPr>
              <a:t>22. 1. 19.30	Slavnostní otevření Olympijského domu, ŠM</a:t>
            </a: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>
                <a:latin typeface="+mj-lt"/>
              </a:rPr>
              <a:t>23. 1. 		Zasedání AK ČR na úrovní hejtmanů ŠM</a:t>
            </a:r>
          </a:p>
          <a:p>
            <a:pPr marL="0" indent="0">
              <a:spcBef>
                <a:spcPts val="300"/>
              </a:spcBef>
              <a:buSzPts val="2000"/>
            </a:pPr>
            <a:endParaRPr lang="cs-CZ" sz="1500" dirty="0">
              <a:latin typeface="+mj-lt"/>
            </a:endParaRP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FF0000"/>
                </a:solidFill>
                <a:latin typeface="+mj-lt"/>
              </a:rPr>
              <a:t>Financování  - MŠMT 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FF0000"/>
                </a:solidFill>
                <a:latin typeface="+mj-lt"/>
              </a:rPr>
              <a:t>Sníh a Spolupráce s městy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FF0000"/>
                </a:solidFill>
                <a:latin typeface="+mj-lt"/>
              </a:rPr>
              <a:t>Sportovní a TV program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FF0000"/>
                </a:solidFill>
                <a:latin typeface="+mj-lt"/>
              </a:rPr>
              <a:t>Kampaň ČOV „20 let ODM“ </a:t>
            </a: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/>
              <a:t> </a:t>
            </a:r>
            <a:endParaRPr sz="15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91" y="3077139"/>
            <a:ext cx="2325189" cy="1035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624951" y="155476"/>
            <a:ext cx="7815158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Kampaň „20. Olympiáda dětí a mládeže“</a:t>
            </a:r>
            <a:br>
              <a:rPr lang="cs-CZ" dirty="0"/>
            </a:br>
            <a:r>
              <a:rPr lang="cs-CZ" dirty="0" err="1"/>
              <a:t>Claim</a:t>
            </a:r>
            <a:r>
              <a:rPr lang="cs-CZ" dirty="0"/>
              <a:t>: Formujeme životní vítěze. Už 20 let.</a:t>
            </a:r>
            <a:br>
              <a:rPr lang="cs-CZ" dirty="0"/>
            </a:br>
            <a:endParaRPr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1C2EA7-6D20-339C-1213-9536BDB1AB1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665580" y="2242836"/>
            <a:ext cx="2562293" cy="1025172"/>
          </a:xfrm>
        </p:spPr>
        <p:txBody>
          <a:bodyPr/>
          <a:lstStyle/>
          <a:p>
            <a:r>
              <a:rPr lang="cs-CZ" sz="1400" b="1" dirty="0"/>
              <a:t>Leden: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1400" dirty="0"/>
              <a:t>TV spot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1400" dirty="0"/>
              <a:t>Billboardová kampaň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1400" dirty="0"/>
              <a:t>ČRo Radiožurnál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Coach</a:t>
            </a:r>
            <a:endParaRPr lang="cs-CZ" sz="1400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Merchandising</a:t>
            </a:r>
            <a:endParaRPr lang="cs-CZ" sz="1400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1400" dirty="0"/>
              <a:t>Rozhovory v médiích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1400" dirty="0"/>
              <a:t>OD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8C3B4BB-479B-3EA4-BAB5-977BD8C130F2}"/>
              </a:ext>
            </a:extLst>
          </p:cNvPr>
          <p:cNvSpPr txBox="1"/>
          <p:nvPr/>
        </p:nvSpPr>
        <p:spPr>
          <a:xfrm>
            <a:off x="516405" y="1095196"/>
            <a:ext cx="8344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1E1D64"/>
                </a:solidFill>
                <a:latin typeface="Open Sans"/>
                <a:ea typeface="Open Sans"/>
                <a:cs typeface="Open Sans"/>
              </a:rPr>
              <a:t>Cíle:</a:t>
            </a:r>
          </a:p>
          <a:p>
            <a:r>
              <a:rPr lang="cs-CZ" sz="1600" dirty="0">
                <a:solidFill>
                  <a:srgbClr val="1E1D64"/>
                </a:solidFill>
                <a:latin typeface="+mj-lt"/>
                <a:ea typeface="Open Sans"/>
                <a:cs typeface="Open Sans"/>
              </a:rPr>
              <a:t>1</a:t>
            </a:r>
            <a:r>
              <a:rPr lang="cs-CZ" sz="1600" dirty="0">
                <a:solidFill>
                  <a:srgbClr val="1E1D64"/>
                </a:solidFill>
                <a:latin typeface="+mj-lt"/>
                <a:ea typeface="Open Sans"/>
                <a:cs typeface="Open Sans"/>
                <a:sym typeface="Open Sans"/>
              </a:rPr>
              <a:t>. Ukázat, že Olympiáda dětí a mládeže je projekt ČOV již 20 let. </a:t>
            </a:r>
          </a:p>
          <a:p>
            <a:r>
              <a:rPr lang="cs-CZ" sz="1600" dirty="0">
                <a:solidFill>
                  <a:srgbClr val="1E1D64"/>
                </a:solidFill>
                <a:latin typeface="+mj-lt"/>
                <a:ea typeface="Open Sans"/>
                <a:cs typeface="Open Sans"/>
                <a:sym typeface="Open Sans"/>
              </a:rPr>
              <a:t>2. ODM byla a je pro řadu mladých sportovců cílem a největším sportovním zážitkem. A i díky výkonnostnímu sportu našli uplatnění v dalším životě.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7FD8E81-50EC-3356-73BD-EAF92CCDD717}"/>
              </a:ext>
            </a:extLst>
          </p:cNvPr>
          <p:cNvSpPr txBox="1"/>
          <p:nvPr/>
        </p:nvSpPr>
        <p:spPr>
          <a:xfrm>
            <a:off x="516405" y="2242836"/>
            <a:ext cx="6149175" cy="2269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rgbClr val="1E1D64"/>
                </a:solidFill>
                <a:latin typeface="+mj-lt"/>
                <a:ea typeface="Open Sans"/>
                <a:cs typeface="Open Sans"/>
                <a:sym typeface="Open Sans"/>
              </a:rPr>
              <a:t>Tváře kampaně: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E1D64"/>
                </a:solidFill>
                <a:latin typeface="+mj-lt"/>
                <a:ea typeface="Open Sans"/>
                <a:cs typeface="Open Sans"/>
                <a:sym typeface="Open Sans"/>
              </a:rPr>
              <a:t>Jakub </a:t>
            </a:r>
            <a:r>
              <a:rPr lang="cs-CZ" sz="1600" dirty="0" err="1">
                <a:solidFill>
                  <a:srgbClr val="1E1D64"/>
                </a:solidFill>
                <a:latin typeface="+mj-lt"/>
                <a:ea typeface="Open Sans"/>
                <a:cs typeface="Open Sans"/>
                <a:sym typeface="Open Sans"/>
              </a:rPr>
              <a:t>Hroneš</a:t>
            </a:r>
            <a:r>
              <a:rPr lang="cs-CZ" sz="1600" dirty="0">
                <a:solidFill>
                  <a:srgbClr val="1E1D64"/>
                </a:solidFill>
                <a:latin typeface="+mj-lt"/>
                <a:ea typeface="Open Sans"/>
                <a:cs typeface="Open Sans"/>
                <a:sym typeface="Open Sans"/>
              </a:rPr>
              <a:t>, naděje českého snowboardingu                             a dvojnásobný vítěz ODM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E1D64"/>
                </a:solidFill>
                <a:latin typeface="+mj-lt"/>
                <a:ea typeface="Open Sans"/>
                <a:cs typeface="Open Sans"/>
                <a:sym typeface="Open Sans"/>
              </a:rPr>
              <a:t>Václav Staněk, úspěšný podnikatel (boty </a:t>
            </a:r>
            <a:r>
              <a:rPr lang="cs-CZ" sz="1600" dirty="0" err="1">
                <a:solidFill>
                  <a:srgbClr val="1E1D64"/>
                </a:solidFill>
                <a:latin typeface="+mj-lt"/>
                <a:ea typeface="Open Sans"/>
                <a:cs typeface="Open Sans"/>
                <a:sym typeface="Open Sans"/>
              </a:rPr>
              <a:t>Vasky</a:t>
            </a:r>
            <a:r>
              <a:rPr lang="cs-CZ" sz="1600" dirty="0">
                <a:solidFill>
                  <a:srgbClr val="1E1D64"/>
                </a:solidFill>
                <a:latin typeface="+mj-lt"/>
                <a:ea typeface="Open Sans"/>
                <a:cs typeface="Open Sans"/>
                <a:sym typeface="Open Sans"/>
              </a:rPr>
              <a:t>) a vítěz ODM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E1D64"/>
                </a:solidFill>
                <a:latin typeface="+mj-lt"/>
                <a:ea typeface="Open Sans"/>
                <a:cs typeface="Open Sans"/>
                <a:sym typeface="Open Sans"/>
              </a:rPr>
              <a:t>Judita Konečná, psycholožka a bronzová medailistka z ODM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E1D64"/>
                </a:solidFill>
                <a:latin typeface="+mj-lt"/>
                <a:ea typeface="Open Sans"/>
                <a:cs typeface="Open Sans"/>
                <a:sym typeface="Open Sans"/>
              </a:rPr>
              <a:t>Michal Novák, olympionik, běžec na lyžích a účastník ODM</a:t>
            </a:r>
          </a:p>
        </p:txBody>
      </p:sp>
    </p:spTree>
    <p:extLst>
      <p:ext uri="{BB962C8B-B14F-4D97-AF65-F5344CB8AC3E}">
        <p14:creationId xmlns:p14="http://schemas.microsoft.com/office/powerpoint/2010/main" val="13513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6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2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8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4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8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6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3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9996720-D906-B05E-3EB1-D880A5721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4305300"/>
          </a:xfrm>
          <a:prstGeom prst="rect">
            <a:avLst/>
          </a:prstGeom>
        </p:spPr>
      </p:pic>
      <p:sp>
        <p:nvSpPr>
          <p:cNvPr id="8" name="Google Shape;32;p2">
            <a:extLst>
              <a:ext uri="{FF2B5EF4-FFF2-40B4-BE49-F238E27FC236}">
                <a16:creationId xmlns:a16="http://schemas.microsoft.com/office/drawing/2014/main" id="{955E80D8-A1CC-70B2-B1D5-F3539B88D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4951" y="313352"/>
            <a:ext cx="7815158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i="1" dirty="0"/>
              <a:t>Pracovní verze vizuálu na billboard</a:t>
            </a:r>
            <a:r>
              <a:rPr lang="cs-CZ" dirty="0"/>
              <a:t/>
            </a:r>
            <a:br>
              <a:rPr lang="cs-CZ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316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624951" y="313352"/>
            <a:ext cx="7815158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Olympiáda dětí a mládeže 2024, 2025, 2027</a:t>
            </a:r>
            <a:br>
              <a:rPr lang="cs-CZ" dirty="0"/>
            </a:br>
            <a:endParaRPr dirty="0"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2"/>
          </p:nvPr>
        </p:nvSpPr>
        <p:spPr>
          <a:xfrm>
            <a:off x="532484" y="1025237"/>
            <a:ext cx="8302336" cy="298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SzPts val="2000"/>
            </a:pPr>
            <a:endParaRPr lang="cs-CZ" sz="1500" b="1" dirty="0"/>
          </a:p>
          <a:p>
            <a:pPr marL="0" indent="0">
              <a:spcBef>
                <a:spcPts val="300"/>
              </a:spcBef>
              <a:buSzPts val="2000"/>
            </a:pPr>
            <a:endParaRPr lang="cs-CZ" sz="1500" b="1" dirty="0"/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>
                <a:latin typeface="+mj-lt"/>
              </a:rPr>
              <a:t>Letní 2024 – Jihočeský kraj  - smlouva v jednání, seznam sportů, ubytování, grafická podoba</a:t>
            </a:r>
            <a:br>
              <a:rPr lang="cs-CZ" sz="1500" dirty="0">
                <a:latin typeface="+mj-lt"/>
              </a:rPr>
            </a:br>
            <a:endParaRPr lang="cs-CZ" sz="1500" dirty="0">
              <a:latin typeface="+mj-lt"/>
            </a:endParaRP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>
                <a:latin typeface="+mj-lt"/>
              </a:rPr>
              <a:t>Zimní 2025 – Moravskoslezský kraj 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>
                <a:latin typeface="+mj-lt"/>
              </a:rPr>
              <a:t>Zimní 2027 - Plzeňský kraj: potvrzeno Zastupitelstvem</a:t>
            </a:r>
          </a:p>
          <a:p>
            <a:pPr marL="714375" lvl="1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>
                <a:latin typeface="+mj-lt"/>
              </a:rPr>
              <a:t>Tisková zpráva 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>
                <a:latin typeface="+mj-lt"/>
              </a:rPr>
              <a:t>Řada osobních jednání, Inspekční cesty do jednotlivých krajů. 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3757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ctrTitle"/>
          </p:nvPr>
        </p:nvSpPr>
        <p:spPr>
          <a:xfrm>
            <a:off x="1657350" y="754984"/>
            <a:ext cx="58293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Děkuji za pozornost!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D9B3D4F-9CDD-5317-64DF-238A5ABAA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5" t="20077" r="10358" b="25743"/>
          <a:stretch/>
        </p:blipFill>
        <p:spPr>
          <a:xfrm>
            <a:off x="6977750" y="4096849"/>
            <a:ext cx="2043208" cy="1046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303</Words>
  <Application>Microsoft Office PowerPoint</Application>
  <PresentationFormat>Předvádění na obrazovce (16:9)</PresentationFormat>
  <Paragraphs>45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Open Sans</vt:lpstr>
      <vt:lpstr>Calibri</vt:lpstr>
      <vt:lpstr>Open Sans SemiBold</vt:lpstr>
      <vt:lpstr>Arial</vt:lpstr>
      <vt:lpstr>Office Theme</vt:lpstr>
      <vt:lpstr>Olympiáda dětí a mládeže </vt:lpstr>
      <vt:lpstr>20. Olympiáda dětí a mládeže 2023 Královéhradecký kraj </vt:lpstr>
      <vt:lpstr>Kampaň „20. Olympiáda dětí a mládeže“ Claim: Formujeme životní vítěze. Už 20 let. </vt:lpstr>
      <vt:lpstr>Pracovní verze vizuálu na billboard </vt:lpstr>
      <vt:lpstr>Olympiáda dětí a mládeže 2024, 2025, 2027 </vt:lpstr>
      <vt:lpstr>Děkuji za pozornost!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OLYMPIÁDA DĚTÍ A MLÁDEŽE 2022, 2023 Stav příprav</dc:title>
  <dc:creator>Zdenek</dc:creator>
  <cp:lastModifiedBy>Monika Popelová</cp:lastModifiedBy>
  <cp:revision>19</cp:revision>
  <dcterms:created xsi:type="dcterms:W3CDTF">2017-04-24T14:29:13Z</dcterms:created>
  <dcterms:modified xsi:type="dcterms:W3CDTF">2022-12-06T07:15:06Z</dcterms:modified>
</cp:coreProperties>
</file>