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D64"/>
    <a:srgbClr val="A27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7"/>
  </p:normalViewPr>
  <p:slideViewPr>
    <p:cSldViewPr snapToGrid="0" snapToObjects="1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3102341924557931E-2"/>
          <c:y val="7.7074943037231183E-4"/>
          <c:w val="0.96604938271604934"/>
          <c:h val="0.793784448818897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Fotbal</c:v>
                </c:pt>
              </c:strCache>
            </c:strRef>
          </c:tx>
          <c:spPr>
            <a:solidFill>
              <a:schemeClr val="accent4">
                <a:shade val="4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6-48CF-90A9-009A18D853A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Basketbal</c:v>
                </c:pt>
              </c:strCache>
            </c:strRef>
          </c:tx>
          <c:spPr>
            <a:solidFill>
              <a:schemeClr val="accent4">
                <a:shade val="5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6-48CF-90A9-009A18D853A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Lední hokej</c:v>
                </c:pt>
              </c:strCache>
            </c:strRef>
          </c:tx>
          <c:spPr>
            <a:solidFill>
              <a:schemeClr val="accent4">
                <a:shade val="6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26-48CF-90A9-009A18D853A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Florbal</c:v>
                </c:pt>
              </c:strCache>
            </c:strRef>
          </c:tx>
          <c:spPr>
            <a:solidFill>
              <a:schemeClr val="accent4">
                <a:shade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26-48CF-90A9-009A18D853A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Gymnastika</c:v>
                </c:pt>
              </c:strCache>
            </c:strRef>
          </c:tx>
          <c:spPr>
            <a:solidFill>
              <a:schemeClr val="accent4">
                <a:shade val="9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26-48CF-90A9-009A18D853A0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Plavání</c:v>
                </c:pt>
              </c:strCache>
            </c:strRef>
          </c:tx>
          <c:spPr>
            <a:solidFill>
              <a:schemeClr val="accent4">
                <a:tint val="9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26-48CF-90A9-009A18D853A0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Tanec</c:v>
                </c:pt>
              </c:strCache>
            </c:strRef>
          </c:tx>
          <c:spPr>
            <a:solidFill>
              <a:schemeClr val="accent4">
                <a:tint val="8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List1!$H$2</c:f>
              <c:numCache>
                <c:formatCode>General</c:formatCode>
                <c:ptCount val="1"/>
                <c:pt idx="0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26-48CF-90A9-009A18D853A0}"/>
            </c:ext>
          </c:extLst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Atletika</c:v>
                </c:pt>
              </c:strCache>
            </c:strRef>
          </c:tx>
          <c:spPr>
            <a:solidFill>
              <a:schemeClr val="accent4">
                <a:tint val="6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List1!$I$2</c:f>
              <c:numCache>
                <c:formatCode>General</c:formatCode>
                <c:ptCount val="1"/>
                <c:pt idx="0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26-48CF-90A9-009A18D853A0}"/>
            </c:ext>
          </c:extLst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Judo</c:v>
                </c:pt>
              </c:strCache>
            </c:strRef>
          </c:tx>
          <c:spPr>
            <a:solidFill>
              <a:schemeClr val="accent4">
                <a:tint val="5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List1!$J$2</c:f>
              <c:numCache>
                <c:formatCode>General</c:formatCode>
                <c:ptCount val="1"/>
                <c:pt idx="0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26-48CF-90A9-009A18D853A0}"/>
            </c:ext>
          </c:extLst>
        </c:ser>
        <c:ser>
          <c:idx val="9"/>
          <c:order val="9"/>
          <c:tx>
            <c:strRef>
              <c:f>List1!$K$1</c:f>
              <c:strCache>
                <c:ptCount val="1"/>
                <c:pt idx="0">
                  <c:v>Tenis</c:v>
                </c:pt>
              </c:strCache>
            </c:strRef>
          </c:tx>
          <c:spPr>
            <a:solidFill>
              <a:schemeClr val="accent4">
                <a:tint val="4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Počet podpořených dětí celkem</c:v>
                </c:pt>
              </c:strCache>
            </c:strRef>
          </c:cat>
          <c:val>
            <c:numRef>
              <c:f>List1!$K$2</c:f>
              <c:numCache>
                <c:formatCode>General</c:formatCode>
                <c:ptCount val="1"/>
                <c:pt idx="0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26-48CF-90A9-009A18D853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48017984"/>
        <c:axId val="748018312"/>
      </c:barChart>
      <c:catAx>
        <c:axId val="748017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8018312"/>
        <c:crosses val="autoZero"/>
        <c:auto val="1"/>
        <c:lblAlgn val="ctr"/>
        <c:lblOffset val="100"/>
        <c:noMultiLvlLbl val="0"/>
      </c:catAx>
      <c:valAx>
        <c:axId val="748018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4801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7405105643665022E-2"/>
          <c:y val="0.9219184514591946"/>
          <c:w val="0.89999998784873969"/>
          <c:h val="6.96453233789188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otham Book" pitchFamily="50" charset="0"/>
              <a:ea typeface="+mn-ea"/>
              <a:cs typeface="Gotham Book" pitchFamily="50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Gotham Book" pitchFamily="50" charset="0"/>
          <a:cs typeface="Gotham Book" pitchFamily="50" charset="0"/>
        </a:defRPr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4992189511608993E-3"/>
          <c:y val="0"/>
          <c:w val="0.9830247617546799"/>
          <c:h val="0.782065196967351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Fotbal</c:v>
                </c:pt>
              </c:strCache>
            </c:strRef>
          </c:tx>
          <c:spPr>
            <a:solidFill>
              <a:schemeClr val="accent4">
                <a:shade val="42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275043981597838E-3"/>
                  <c:y val="0.47612400436632496"/>
                </c:manualLayout>
              </c:layout>
              <c:tx>
                <c:rich>
                  <a:bodyPr/>
                  <a:lstStyle/>
                  <a:p>
                    <a:fld id="{0ACB4431-3791-4FAD-9EA4-2B401D20CE37}" type="VALUE">
                      <a:rPr lang="en-US" smtClean="0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List1!$B$3</c:f>
              <c:numCache>
                <c:formatCode>#\ ##0\ "Kč"</c:formatCode>
                <c:ptCount val="1"/>
                <c:pt idx="0">
                  <c:v>3139424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55-448E-8AA5-9FB94BE3B59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Basketbal</c:v>
                </c:pt>
              </c:strCache>
            </c:strRef>
          </c:tx>
          <c:spPr>
            <a:solidFill>
              <a:schemeClr val="accent4">
                <a:shade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4613223541559912E-3"/>
                  <c:y val="0.37762063857623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List1!$C$3</c:f>
              <c:numCache>
                <c:formatCode>#\ ##0\ "Kč"</c:formatCode>
                <c:ptCount val="1"/>
                <c:pt idx="0">
                  <c:v>1708216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55-448E-8AA5-9FB94BE3B59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Lední hokej</c:v>
                </c:pt>
              </c:strCache>
            </c:strRef>
          </c:tx>
          <c:spPr>
            <a:solidFill>
              <a:schemeClr val="accent4">
                <a:shade val="6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367812463207933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List1!$D$3</c:f>
              <c:numCache>
                <c:formatCode>#\ ##0\ "Kč"</c:formatCode>
                <c:ptCount val="1"/>
                <c:pt idx="0">
                  <c:v>1638964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55-448E-8AA5-9FB94BE3B59D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Florbal</c:v>
                </c:pt>
              </c:strCache>
            </c:strRef>
          </c:tx>
          <c:spPr>
            <a:solidFill>
              <a:schemeClr val="accent4">
                <a:shade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34526341401583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List1!$E$3</c:f>
              <c:numCache>
                <c:formatCode>#\ ##0\ "Kč"</c:formatCode>
                <c:ptCount val="1"/>
                <c:pt idx="0">
                  <c:v>1575483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55-448E-8AA5-9FB94BE3B59D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Gymnastika</c:v>
                </c:pt>
              </c:strCache>
            </c:strRef>
          </c:tx>
          <c:spPr>
            <a:solidFill>
              <a:schemeClr val="accent4">
                <a:shade val="93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8677432437562527E-17"/>
                  <c:y val="0.26447135347497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List1!$F$3</c:f>
              <c:numCache>
                <c:formatCode>#\ ##0\ "Kč"</c:formatCode>
                <c:ptCount val="1"/>
                <c:pt idx="0">
                  <c:v>1165742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555-448E-8AA5-9FB94BE3B59D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Plavání</c:v>
                </c:pt>
              </c:strCache>
            </c:strRef>
          </c:tx>
          <c:spPr>
            <a:solidFill>
              <a:schemeClr val="accent4">
                <a:tint val="94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34802629854675E-3"/>
                  <c:y val="0.24467780183327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List1!$G$3</c:f>
              <c:numCache>
                <c:formatCode>#\ ##0\ "Kč"</c:formatCode>
                <c:ptCount val="1"/>
                <c:pt idx="0">
                  <c:v>1113803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55-448E-8AA5-9FB94BE3B59D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Tanec</c:v>
                </c:pt>
              </c:strCache>
            </c:strRef>
          </c:tx>
          <c:spPr>
            <a:solidFill>
              <a:schemeClr val="accent4">
                <a:tint val="81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9985337402172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555-448E-8AA5-9FB94BE3B5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List1!$H$3</c:f>
              <c:numCache>
                <c:formatCode>#\ ##0\ "Kč"</c:formatCode>
                <c:ptCount val="1"/>
                <c:pt idx="0">
                  <c:v>923360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555-448E-8AA5-9FB94BE3B59D}"/>
            </c:ext>
          </c:extLst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Atletika</c:v>
                </c:pt>
              </c:strCache>
            </c:strRef>
          </c:tx>
          <c:spPr>
            <a:solidFill>
              <a:schemeClr val="accent4">
                <a:tint val="69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174013149271905E-3"/>
                  <c:y val="0.194614775592825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555-448E-8AA5-9FB94BE3B5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List1!$I$3</c:f>
              <c:numCache>
                <c:formatCode>#\ ##0\ "Kč"</c:formatCode>
                <c:ptCount val="1"/>
                <c:pt idx="0">
                  <c:v>865650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555-448E-8AA5-9FB94BE3B59D}"/>
            </c:ext>
          </c:extLst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Judo</c:v>
                </c:pt>
              </c:strCache>
            </c:strRef>
          </c:tx>
          <c:spPr>
            <a:solidFill>
              <a:schemeClr val="accent4">
                <a:tint val="5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17401314927308E-3"/>
                  <c:y val="0.194614775592825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D555-448E-8AA5-9FB94BE3B59D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List1!$J$3</c:f>
              <c:numCache>
                <c:formatCode>#\ ##0\ "Kč"</c:formatCode>
                <c:ptCount val="1"/>
                <c:pt idx="0">
                  <c:v>854108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555-448E-8AA5-9FB94BE3B59D}"/>
            </c:ext>
          </c:extLst>
        </c:ser>
        <c:ser>
          <c:idx val="9"/>
          <c:order val="9"/>
          <c:tx>
            <c:strRef>
              <c:f>List1!$K$1</c:f>
              <c:strCache>
                <c:ptCount val="1"/>
                <c:pt idx="0">
                  <c:v>Tenis</c:v>
                </c:pt>
              </c:strCache>
            </c:strRef>
          </c:tx>
          <c:spPr>
            <a:solidFill>
              <a:schemeClr val="accent4">
                <a:tint val="43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92624942594846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555-448E-8AA5-9FB94BE3B5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otham Book" pitchFamily="50" charset="0"/>
                    <a:ea typeface="+mn-ea"/>
                    <a:cs typeface="Gotham Book" pitchFamily="50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</c:f>
              <c:strCache>
                <c:ptCount val="1"/>
                <c:pt idx="0">
                  <c:v>Výše příspěvku celkem</c:v>
                </c:pt>
              </c:strCache>
            </c:strRef>
          </c:cat>
          <c:val>
            <c:numRef>
              <c:f>List1!$K$3</c:f>
              <c:numCache>
                <c:formatCode>#\ ##0\ "Kč"</c:formatCode>
                <c:ptCount val="1"/>
                <c:pt idx="0">
                  <c:v>807940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555-448E-8AA5-9FB94BE3B5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48017984"/>
        <c:axId val="748018312"/>
      </c:barChart>
      <c:catAx>
        <c:axId val="748017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8018312"/>
        <c:crosses val="autoZero"/>
        <c:auto val="1"/>
        <c:lblAlgn val="ctr"/>
        <c:lblOffset val="100"/>
        <c:noMultiLvlLbl val="0"/>
      </c:catAx>
      <c:valAx>
        <c:axId val="748018312"/>
        <c:scaling>
          <c:orientation val="minMax"/>
        </c:scaling>
        <c:delete val="1"/>
        <c:axPos val="l"/>
        <c:numFmt formatCode="#\ ##0\ &quot;Kč&quot;" sourceLinked="1"/>
        <c:majorTickMark val="none"/>
        <c:minorTickMark val="none"/>
        <c:tickLblPos val="nextTo"/>
        <c:crossAx val="74801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9222344906146798E-2"/>
          <c:y val="0.91475829514131068"/>
          <c:w val="0.89999991469940133"/>
          <c:h val="6.9803407786899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otham Book" pitchFamily="50" charset="0"/>
              <a:ea typeface="+mn-ea"/>
              <a:cs typeface="Gotham Book" pitchFamily="50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Gotham Book" pitchFamily="50" charset="0"/>
          <a:cs typeface="Gotham Book" pitchFamily="50" charset="0"/>
        </a:defRPr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332"/>
            <a:ext cx="7772400" cy="1890889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456" y="3346446"/>
            <a:ext cx="842233" cy="98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56491"/>
            <a:ext cx="1114393" cy="479236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8229600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96178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56491"/>
            <a:ext cx="1114393" cy="47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OLYMPIJSKÁ NADACE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1400" dirty="0"/>
              <a:t>Za 10 let fungování nadace podpořila </a:t>
            </a:r>
            <a:r>
              <a:rPr lang="en-US" sz="1400" dirty="0"/>
              <a:t>3 711 </a:t>
            </a:r>
            <a:r>
              <a:rPr lang="en-US" sz="1400" dirty="0" err="1"/>
              <a:t>dětí</a:t>
            </a:r>
            <a:r>
              <a:rPr lang="en-US" sz="1400" dirty="0"/>
              <a:t> od 6 do 18 let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Rozdělil</a:t>
            </a:r>
            <a:r>
              <a:rPr lang="cs-CZ" sz="1400" dirty="0"/>
              <a:t>a</a:t>
            </a:r>
            <a:r>
              <a:rPr lang="en-US" sz="1400" dirty="0"/>
              <a:t> 21 417 580,- </a:t>
            </a:r>
            <a:r>
              <a:rPr lang="en-US" sz="1400" dirty="0" err="1" smtClean="0"/>
              <a:t>Kč</a:t>
            </a:r>
            <a:r>
              <a:rPr lang="cs-CZ" sz="1400" dirty="0" smtClean="0"/>
              <a:t>.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Průměrná</a:t>
            </a:r>
            <a:r>
              <a:rPr lang="en-US" sz="1400" dirty="0"/>
              <a:t> </a:t>
            </a:r>
            <a:r>
              <a:rPr lang="en-US" sz="1400" dirty="0" err="1"/>
              <a:t>výše</a:t>
            </a:r>
            <a:r>
              <a:rPr lang="en-US" sz="1400" dirty="0"/>
              <a:t> </a:t>
            </a:r>
            <a:r>
              <a:rPr lang="en-US" sz="1400" dirty="0" err="1"/>
              <a:t>podpory</a:t>
            </a:r>
            <a:r>
              <a:rPr lang="en-US" sz="1400" dirty="0"/>
              <a:t> je 5 771,- </a:t>
            </a:r>
            <a:r>
              <a:rPr lang="en-US" sz="1400" dirty="0" err="1" smtClean="0"/>
              <a:t>Kč</a:t>
            </a:r>
            <a:r>
              <a:rPr lang="cs-CZ" sz="1400" dirty="0" smtClean="0"/>
              <a:t>.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O příspěvku nerozhoduje výkonnost a sportovní úroveň, ale chuť </a:t>
            </a:r>
            <a:r>
              <a:rPr lang="cs-CZ" sz="1400" dirty="0" smtClean="0"/>
              <a:t>sportovat.</a:t>
            </a:r>
            <a:endParaRPr lang="cs-CZ" sz="1400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Příspěvek jde konkrétním dětem na konkrétní věc  - oddílové příspěvky, soustředění, kempy, sportovní </a:t>
            </a:r>
            <a:r>
              <a:rPr lang="pl-PL" sz="1400" dirty="0" smtClean="0"/>
              <a:t>pomůcky.</a:t>
            </a: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8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POČET PODPOŘENÝCH DĚTÍ V JEDNOTLIVÝCH SPORTECH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43591155-D62C-B5E9-42A3-AD4F01ED09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1083542"/>
              </p:ext>
            </p:extLst>
          </p:nvPr>
        </p:nvGraphicFramePr>
        <p:xfrm>
          <a:off x="345688" y="1220485"/>
          <a:ext cx="8229599" cy="3165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89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C3E3B-BAC4-56AA-2F6C-7B8CA749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VÝŠE PŘÍSPĚVKŮ MEZI JEDNOTLIVÉ SPORTY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4E0A8FB7-CACF-D905-4E04-6F704A0103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2920292"/>
              </p:ext>
            </p:extLst>
          </p:nvPr>
        </p:nvGraphicFramePr>
        <p:xfrm>
          <a:off x="457199" y="1298223"/>
          <a:ext cx="7935952" cy="3139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279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89</Words>
  <Application>Microsoft Office PowerPoint</Application>
  <PresentationFormat>Předvádění na obrazovce (16:9)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Gotham Book</vt:lpstr>
      <vt:lpstr>Myriad Pro</vt:lpstr>
      <vt:lpstr>Myriad Pro Semibold</vt:lpstr>
      <vt:lpstr>Office Theme</vt:lpstr>
      <vt:lpstr>ČESKÁ OLYMPIJSKÁ NADACE</vt:lpstr>
      <vt:lpstr>POČET PODPOŘENÝCH DĚTÍ V JEDNOTLIVÝCH SPORTECH </vt:lpstr>
      <vt:lpstr>CELKOVÁ VÝŠE PŘÍSPĚVKŮ MEZI JEDNOTLIVÉ SPORTY </vt:lpstr>
    </vt:vector>
  </TitlesOfParts>
  <Company>FPS repro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</dc:creator>
  <cp:lastModifiedBy>Monika Popelová</cp:lastModifiedBy>
  <cp:revision>17</cp:revision>
  <dcterms:created xsi:type="dcterms:W3CDTF">2017-04-24T14:29:13Z</dcterms:created>
  <dcterms:modified xsi:type="dcterms:W3CDTF">2022-12-01T10:47:57Z</dcterms:modified>
</cp:coreProperties>
</file>