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2" r:id="rId4"/>
    <p:sldId id="263" r:id="rId5"/>
    <p:sldId id="265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D64"/>
    <a:srgbClr val="A27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46" d="100"/>
          <a:sy n="146" d="100"/>
        </p:scale>
        <p:origin x="594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1332"/>
            <a:ext cx="7772400" cy="1890889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A27E48"/>
                </a:solidFill>
                <a:latin typeface="Myriad Pro Semibold"/>
                <a:cs typeface="Myriad Pro Semibold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2C2E229-EFD4-3943-82BB-41A64B50BB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185" y="3338860"/>
            <a:ext cx="853941" cy="99484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E965349-3036-334D-8E65-5BB3763027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14099" y="3314936"/>
            <a:ext cx="1556716" cy="60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5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505221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A27E48"/>
                </a:solidFill>
                <a:latin typeface="Myriad Pro Semibold"/>
                <a:cs typeface="Myriad Pro Semibold"/>
              </a:defRPr>
            </a:lvl1pPr>
          </a:lstStyle>
          <a:p>
            <a:r>
              <a:rPr lang="cs-CZ" dirty="0"/>
              <a:t>Hlavní titulek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838907"/>
            <a:ext cx="8229600" cy="459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1pPr>
            <a:lvl2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2pPr>
            <a:lvl3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3pPr>
            <a:lvl4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4pPr>
            <a:lvl5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cs-CZ" dirty="0"/>
              <a:t>Podtitulek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456491"/>
            <a:ext cx="1114393" cy="47923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546578"/>
            <a:ext cx="8229600" cy="262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rgbClr val="1E1D64"/>
                </a:solidFill>
                <a:latin typeface="Myriad Pro"/>
                <a:cs typeface="Myriad Pro"/>
              </a:defRPr>
            </a:lvl1pPr>
            <a:lvl2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2pPr>
            <a:lvl3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3pPr>
            <a:lvl4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4pPr>
            <a:lvl5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cs-CZ" dirty="0"/>
              <a:t>Text</a:t>
            </a:r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80C6993-63BE-3147-BD4D-A24E53EEA4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9959" y="4465199"/>
            <a:ext cx="726841" cy="28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1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505221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A27E48"/>
                </a:solidFill>
                <a:latin typeface="Myriad Pro Semibold"/>
                <a:cs typeface="Myriad Pro Semibold"/>
              </a:defRPr>
            </a:lvl1pPr>
          </a:lstStyle>
          <a:p>
            <a:r>
              <a:rPr lang="cs-CZ" dirty="0"/>
              <a:t>Hlavní titulek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838907"/>
            <a:ext cx="8229600" cy="459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1pPr>
            <a:lvl2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2pPr>
            <a:lvl3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3pPr>
            <a:lvl4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4pPr>
            <a:lvl5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cs-CZ" dirty="0"/>
              <a:t>Podtitulek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546578"/>
            <a:ext cx="3990622" cy="262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rgbClr val="1E1D64"/>
                </a:solidFill>
                <a:latin typeface="Myriad Pro"/>
                <a:cs typeface="Myriad Pro"/>
              </a:defRPr>
            </a:lvl1pPr>
            <a:lvl2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2pPr>
            <a:lvl3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3pPr>
            <a:lvl4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4pPr>
            <a:lvl5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cs-CZ" dirty="0"/>
              <a:t>Text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96178" y="1546578"/>
            <a:ext cx="3990622" cy="262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rgbClr val="1E1D64"/>
                </a:solidFill>
                <a:latin typeface="Myriad Pro"/>
                <a:cs typeface="Myriad Pro"/>
              </a:defRPr>
            </a:lvl1pPr>
            <a:lvl2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2pPr>
            <a:lvl3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3pPr>
            <a:lvl4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4pPr>
            <a:lvl5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cs-CZ" dirty="0"/>
              <a:t>Text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456491"/>
            <a:ext cx="1114393" cy="47923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45DF989-7B8C-464D-AAFC-1F71F2779A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9959" y="4465199"/>
            <a:ext cx="726841" cy="28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53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52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03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00;g24b5677918b_0_289">
            <a:extLst>
              <a:ext uri="{FF2B5EF4-FFF2-40B4-BE49-F238E27FC236}">
                <a16:creationId xmlns:a16="http://schemas.microsoft.com/office/drawing/2014/main" id="{61CE9241-CC29-7AE0-31B2-3BDE821B8800}"/>
              </a:ext>
            </a:extLst>
          </p:cNvPr>
          <p:cNvSpPr txBox="1"/>
          <p:nvPr/>
        </p:nvSpPr>
        <p:spPr>
          <a:xfrm>
            <a:off x="489844" y="1008617"/>
            <a:ext cx="8506869" cy="3316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lang="cs-CZ" sz="1600" b="1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Nové nastavení řízení ODM a rozdělení aktivit kraj/ČOV  (p</a:t>
            </a:r>
            <a:r>
              <a:rPr lang="cs-CZ" sz="1600" b="1" i="0" u="none" strike="noStrike" cap="none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osílení role ČOV)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Financování – Partneři / MŠMT  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Olympijský rok 2024 – koordinace personálních zdrojů</a:t>
            </a:r>
            <a:endParaRPr lang="cs-CZ" sz="1600" b="1" dirty="0">
              <a:solidFill>
                <a:srgbClr val="034DA2"/>
              </a:solidFill>
              <a:latin typeface="Gotham_COV Book" pitchFamily="50" charset="0"/>
              <a:cs typeface="Gotham_COV Book" pitchFamily="50" charset="0"/>
              <a:sym typeface="Arial"/>
            </a:endParaRP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Aktualizovaný manuál pro pořadatele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Upgrade kompletního centrálního informačního systému</a:t>
            </a:r>
            <a:endParaRPr lang="cs-CZ" sz="1600" b="1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endParaRPr sz="1600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</a:endParaRPr>
          </a:p>
          <a:p>
            <a:pPr marL="371745" marR="0" lvl="3" indent="-2857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1E1D64"/>
              </a:buClr>
              <a:buSzPts val="1800"/>
              <a:buFont typeface="Arial" panose="020B0604020202020204" pitchFamily="34" charset="0"/>
              <a:buChar char="•"/>
            </a:pPr>
            <a:endParaRPr sz="1600" i="0" u="none" strike="noStrike" cap="none" dirty="0">
              <a:solidFill>
                <a:srgbClr val="1E1D64"/>
              </a:solidFill>
              <a:latin typeface="Gotham_COV Bold" pitchFamily="50" charset="0"/>
              <a:cs typeface="Gotham_COV Bold" pitchFamily="50" charset="0"/>
            </a:endParaRPr>
          </a:p>
          <a:p>
            <a:pPr marL="0" marR="0" lvl="0" indent="0" algn="l" rtl="0">
              <a:lnSpc>
                <a:spcPct val="128571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2" marR="0" lvl="0" indent="-1254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sz="1650" b="0" i="0" u="none" strike="noStrike" cap="none" dirty="0">
              <a:solidFill>
                <a:srgbClr val="034DA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sz="1650" b="0" i="0" u="none" strike="noStrike" cap="none" dirty="0">
              <a:solidFill>
                <a:srgbClr val="034D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99;g24b5677918b_0_289">
            <a:extLst>
              <a:ext uri="{FF2B5EF4-FFF2-40B4-BE49-F238E27FC236}">
                <a16:creationId xmlns:a16="http://schemas.microsoft.com/office/drawing/2014/main" id="{6849C002-0198-3774-58D4-FBB27265F846}"/>
              </a:ext>
            </a:extLst>
          </p:cNvPr>
          <p:cNvSpPr txBox="1"/>
          <p:nvPr/>
        </p:nvSpPr>
        <p:spPr>
          <a:xfrm>
            <a:off x="1347476" y="269380"/>
            <a:ext cx="6694716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cs-CZ" sz="2000" b="1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OLYMPIÁDA DĚTÍ A MLÁDEŽE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cs-CZ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KLÍČOVÝ VÝVOJ V PROJEKTU </a:t>
            </a:r>
            <a:r>
              <a:rPr lang="en-US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3084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00;g24b5677918b_0_289">
            <a:extLst>
              <a:ext uri="{FF2B5EF4-FFF2-40B4-BE49-F238E27FC236}">
                <a16:creationId xmlns:a16="http://schemas.microsoft.com/office/drawing/2014/main" id="{61CE9241-CC29-7AE0-31B2-3BDE821B8800}"/>
              </a:ext>
            </a:extLst>
          </p:cNvPr>
          <p:cNvSpPr txBox="1"/>
          <p:nvPr/>
        </p:nvSpPr>
        <p:spPr>
          <a:xfrm>
            <a:off x="489844" y="1008616"/>
            <a:ext cx="8506869" cy="339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lang="cs-CZ" sz="1600" b="1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23. – 27. června 2024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endParaRPr lang="cs-CZ" sz="400" b="1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České Budějovice, Tábor, Hluboká n. Vltavou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i="0" u="none" strike="noStrike" cap="none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20 sportů, </a:t>
            </a: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4</a:t>
            </a:r>
            <a:r>
              <a:rPr lang="cs-CZ" sz="1600" b="1" i="0" u="none" strike="noStrike" cap="none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 500 účastníků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Olympijský dům na Výstavišti a v Táboře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i="0" u="none" strike="noStrike" cap="none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Výjimečné slavnostní zahájen</a:t>
            </a: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í </a:t>
            </a:r>
          </a:p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lang="cs-CZ" sz="500" b="1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Aktuálně: </a:t>
            </a:r>
            <a:endParaRPr lang="cs-CZ" sz="1600" b="1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L="742950" marR="0" lvl="1" indent="-28575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Oficiální podpis smlouvy s pořadatelským krajem</a:t>
            </a:r>
          </a:p>
          <a:p>
            <a:pPr marL="742950" marR="0" lvl="1" indent="-28575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Řídicí a organizační výbor </a:t>
            </a:r>
          </a:p>
          <a:p>
            <a:pPr marL="742950" marR="0" lvl="1" indent="-28575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Tisková konference a představení loga </a:t>
            </a:r>
            <a:endParaRPr lang="cs-CZ" sz="1600" dirty="0">
              <a:solidFill>
                <a:srgbClr val="034DA2"/>
              </a:solidFill>
              <a:latin typeface="Gotham_COV Book" pitchFamily="50" charset="0"/>
              <a:cs typeface="Gotham_COV Book" pitchFamily="50" charset="0"/>
            </a:endParaRP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endParaRPr lang="cs-CZ" sz="1600" b="1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R="0" lvl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</a:pPr>
            <a:endParaRPr lang="cs-CZ" sz="1600" b="1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R="0" lvl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</a:pPr>
            <a:endParaRPr sz="1600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</a:endParaRPr>
          </a:p>
          <a:p>
            <a:pPr marL="371745" marR="0" lvl="3" indent="-2857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1E1D64"/>
              </a:buClr>
              <a:buSzPts val="1800"/>
              <a:buFont typeface="Arial" panose="020B0604020202020204" pitchFamily="34" charset="0"/>
              <a:buChar char="•"/>
            </a:pPr>
            <a:endParaRPr sz="1600" i="0" u="none" strike="noStrike" cap="none" dirty="0">
              <a:solidFill>
                <a:srgbClr val="1E1D64"/>
              </a:solidFill>
              <a:latin typeface="Gotham_COV Bold" pitchFamily="50" charset="0"/>
              <a:cs typeface="Gotham_COV Bold" pitchFamily="50" charset="0"/>
            </a:endParaRPr>
          </a:p>
          <a:p>
            <a:pPr marL="0" marR="0" lvl="0" indent="0" algn="l" rtl="0">
              <a:lnSpc>
                <a:spcPct val="128571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2" marR="0" lvl="0" indent="-1254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sz="1650" b="0" i="0" u="none" strike="noStrike" cap="none" dirty="0">
              <a:solidFill>
                <a:srgbClr val="034DA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sz="1650" b="0" i="0" u="none" strike="noStrike" cap="none" dirty="0">
              <a:solidFill>
                <a:srgbClr val="034D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99;g24b5677918b_0_289">
            <a:extLst>
              <a:ext uri="{FF2B5EF4-FFF2-40B4-BE49-F238E27FC236}">
                <a16:creationId xmlns:a16="http://schemas.microsoft.com/office/drawing/2014/main" id="{6849C002-0198-3774-58D4-FBB27265F846}"/>
              </a:ext>
            </a:extLst>
          </p:cNvPr>
          <p:cNvSpPr txBox="1"/>
          <p:nvPr/>
        </p:nvSpPr>
        <p:spPr>
          <a:xfrm>
            <a:off x="1347476" y="269380"/>
            <a:ext cx="6694716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cs-CZ" sz="2000" b="1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OLYMPIÁDA DĚTÍ A MLÁDEŽE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cs-CZ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V JIHOČESKÉM KRAJI </a:t>
            </a:r>
            <a:r>
              <a:rPr lang="en-US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202</a:t>
            </a:r>
            <a:r>
              <a:rPr lang="cs-CZ" sz="2000" b="1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4</a:t>
            </a:r>
            <a:r>
              <a:rPr lang="en-US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929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00;g24b5677918b_0_289">
            <a:extLst>
              <a:ext uri="{FF2B5EF4-FFF2-40B4-BE49-F238E27FC236}">
                <a16:creationId xmlns:a16="http://schemas.microsoft.com/office/drawing/2014/main" id="{61CE9241-CC29-7AE0-31B2-3BDE821B8800}"/>
              </a:ext>
            </a:extLst>
          </p:cNvPr>
          <p:cNvSpPr txBox="1"/>
          <p:nvPr/>
        </p:nvSpPr>
        <p:spPr>
          <a:xfrm>
            <a:off x="489845" y="1094535"/>
            <a:ext cx="6172200" cy="3267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r>
              <a:rPr lang="cs-CZ" sz="1600" b="1" i="0" u="none" strike="noStrike" cap="none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26. – 31. ledna 2025</a:t>
            </a:r>
          </a:p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lang="cs-CZ" sz="500" b="1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Třinec, Ostrava, ski areál Bílá, Frýdek Místek 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Olympijský dům ve Frýdku Místku 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endParaRPr lang="cs-CZ" sz="1600" b="1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i="0" u="none" strike="noStrike" cap="none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Aktuálně:</a:t>
            </a:r>
          </a:p>
          <a:p>
            <a:pPr marL="742950" lvl="1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Jednání o smlouvě</a:t>
            </a:r>
          </a:p>
          <a:p>
            <a:pPr marL="742950" lvl="1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Olympijský dům </a:t>
            </a:r>
          </a:p>
          <a:p>
            <a:pPr marL="742950" lvl="1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Sporty</a:t>
            </a:r>
          </a:p>
          <a:p>
            <a:pPr marL="742950" lvl="1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Ubytování  </a:t>
            </a:r>
          </a:p>
          <a:p>
            <a:pPr marL="85995" marR="0" lvl="3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1E1D64"/>
              </a:buClr>
              <a:buSzPts val="1800"/>
            </a:pPr>
            <a:endParaRPr sz="1600" i="0" u="none" strike="noStrike" cap="none" dirty="0">
              <a:solidFill>
                <a:srgbClr val="1E1D64"/>
              </a:solidFill>
              <a:latin typeface="Gotham_COV Bold" pitchFamily="50" charset="0"/>
              <a:cs typeface="Gotham_COV Bold" pitchFamily="50" charset="0"/>
            </a:endParaRPr>
          </a:p>
          <a:p>
            <a:pPr marL="0" marR="0" lvl="0" indent="0" algn="l" rtl="0">
              <a:lnSpc>
                <a:spcPct val="128571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2" marR="0" lvl="0" indent="-1254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sz="1650" b="0" i="0" u="none" strike="noStrike" cap="none" dirty="0">
              <a:solidFill>
                <a:srgbClr val="034DA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sz="1650" b="0" i="0" u="none" strike="noStrike" cap="none" dirty="0">
              <a:solidFill>
                <a:srgbClr val="034D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99;g24b5677918b_0_289">
            <a:extLst>
              <a:ext uri="{FF2B5EF4-FFF2-40B4-BE49-F238E27FC236}">
                <a16:creationId xmlns:a16="http://schemas.microsoft.com/office/drawing/2014/main" id="{6849C002-0198-3774-58D4-FBB27265F846}"/>
              </a:ext>
            </a:extLst>
          </p:cNvPr>
          <p:cNvSpPr txBox="1"/>
          <p:nvPr/>
        </p:nvSpPr>
        <p:spPr>
          <a:xfrm>
            <a:off x="1347476" y="269380"/>
            <a:ext cx="6694716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cs-CZ" sz="2000" b="1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OLYMPIÁDA DĚTÍ A MLÁDEŽE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cs-CZ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V </a:t>
            </a:r>
            <a:r>
              <a:rPr lang="cs-CZ" sz="2000" b="1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MORAVSKOSLEZSKÉM</a:t>
            </a:r>
            <a:r>
              <a:rPr lang="cs-CZ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 KRAJI </a:t>
            </a:r>
            <a:r>
              <a:rPr lang="en-US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202</a:t>
            </a:r>
            <a:r>
              <a:rPr lang="cs-CZ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5</a:t>
            </a:r>
            <a:r>
              <a:rPr lang="en-US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4346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9;g24b5677918b_0_289">
            <a:extLst>
              <a:ext uri="{FF2B5EF4-FFF2-40B4-BE49-F238E27FC236}">
                <a16:creationId xmlns:a16="http://schemas.microsoft.com/office/drawing/2014/main" id="{6849C002-0198-3774-58D4-FBB27265F846}"/>
              </a:ext>
            </a:extLst>
          </p:cNvPr>
          <p:cNvSpPr txBox="1"/>
          <p:nvPr/>
        </p:nvSpPr>
        <p:spPr>
          <a:xfrm>
            <a:off x="1347476" y="269380"/>
            <a:ext cx="6694716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B1E55F4-79C2-2894-1D3B-1457C126D1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95" t="20077" r="10358" b="25743"/>
          <a:stretch/>
        </p:blipFill>
        <p:spPr>
          <a:xfrm>
            <a:off x="2499498" y="1264204"/>
            <a:ext cx="4390672" cy="224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28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141</Words>
  <Application>Microsoft Office PowerPoint</Application>
  <PresentationFormat>Předvádění na obrazovce (16:9)</PresentationFormat>
  <Paragraphs>54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1" baseType="lpstr">
      <vt:lpstr>Arial</vt:lpstr>
      <vt:lpstr>Gotham_COV Bold</vt:lpstr>
      <vt:lpstr>Gotham_COV Book</vt:lpstr>
      <vt:lpstr>Myriad Pro</vt:lpstr>
      <vt:lpstr>Myriad Pro Semibold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FPS repro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Zdenek</dc:creator>
  <cp:lastModifiedBy>Monika Popelová</cp:lastModifiedBy>
  <cp:revision>13</cp:revision>
  <dcterms:created xsi:type="dcterms:W3CDTF">2017-04-24T14:29:13Z</dcterms:created>
  <dcterms:modified xsi:type="dcterms:W3CDTF">2023-06-14T09:44:39Z</dcterms:modified>
</cp:coreProperties>
</file>