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2" r:id="rId2"/>
    <p:sldId id="270" r:id="rId3"/>
    <p:sldId id="266" r:id="rId4"/>
    <p:sldId id="267" r:id="rId5"/>
    <p:sldId id="263" r:id="rId6"/>
    <p:sldId id="271" r:id="rId7"/>
    <p:sldId id="269" r:id="rId8"/>
    <p:sldId id="262" r:id="rId9"/>
    <p:sldId id="268" r:id="rId10"/>
    <p:sldId id="273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D64"/>
    <a:srgbClr val="A27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105" d="100"/>
          <a:sy n="105" d="100"/>
        </p:scale>
        <p:origin x="806" y="4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uman Filip" userId="2d5bee68-8555-44fb-a9d8-a45b2a832f5b" providerId="ADAL" clId="{625F5AFD-F742-4E57-B1DC-25E4C250EAD9}"/>
    <pc:docChg chg="modSld">
      <pc:chgData name="Šuman Filip" userId="2d5bee68-8555-44fb-a9d8-a45b2a832f5b" providerId="ADAL" clId="{625F5AFD-F742-4E57-B1DC-25E4C250EAD9}" dt="2024-06-09T22:40:54.529" v="73" actId="6549"/>
      <pc:docMkLst>
        <pc:docMk/>
      </pc:docMkLst>
      <pc:sldChg chg="modSp mod">
        <pc:chgData name="Šuman Filip" userId="2d5bee68-8555-44fb-a9d8-a45b2a832f5b" providerId="ADAL" clId="{625F5AFD-F742-4E57-B1DC-25E4C250EAD9}" dt="2024-06-09T22:36:43.391" v="60" actId="1076"/>
        <pc:sldMkLst>
          <pc:docMk/>
          <pc:sldMk cId="412929041" sldId="262"/>
        </pc:sldMkLst>
        <pc:spChg chg="mod">
          <ac:chgData name="Šuman Filip" userId="2d5bee68-8555-44fb-a9d8-a45b2a832f5b" providerId="ADAL" clId="{625F5AFD-F742-4E57-B1DC-25E4C250EAD9}" dt="2024-06-09T22:36:43.391" v="60" actId="1076"/>
          <ac:spMkLst>
            <pc:docMk/>
            <pc:sldMk cId="412929041" sldId="262"/>
            <ac:spMk id="5" creationId="{61CE9241-CC29-7AE0-31B2-3BDE821B8800}"/>
          </ac:spMkLst>
        </pc:spChg>
      </pc:sldChg>
      <pc:sldChg chg="modSp mod">
        <pc:chgData name="Šuman Filip" userId="2d5bee68-8555-44fb-a9d8-a45b2a832f5b" providerId="ADAL" clId="{625F5AFD-F742-4E57-B1DC-25E4C250EAD9}" dt="2024-06-09T22:34:46.145" v="59" actId="20577"/>
        <pc:sldMkLst>
          <pc:docMk/>
          <pc:sldMk cId="3074346261" sldId="263"/>
        </pc:sldMkLst>
        <pc:spChg chg="mod">
          <ac:chgData name="Šuman Filip" userId="2d5bee68-8555-44fb-a9d8-a45b2a832f5b" providerId="ADAL" clId="{625F5AFD-F742-4E57-B1DC-25E4C250EAD9}" dt="2024-06-09T22:34:46.145" v="59" actId="20577"/>
          <ac:spMkLst>
            <pc:docMk/>
            <pc:sldMk cId="3074346261" sldId="263"/>
            <ac:spMk id="5" creationId="{61CE9241-CC29-7AE0-31B2-3BDE821B8800}"/>
          </ac:spMkLst>
        </pc:spChg>
      </pc:sldChg>
      <pc:sldChg chg="modSp mod">
        <pc:chgData name="Šuman Filip" userId="2d5bee68-8555-44fb-a9d8-a45b2a832f5b" providerId="ADAL" clId="{625F5AFD-F742-4E57-B1DC-25E4C250EAD9}" dt="2024-06-09T22:18:24.220" v="27" actId="6549"/>
        <pc:sldMkLst>
          <pc:docMk/>
          <pc:sldMk cId="3332667981" sldId="266"/>
        </pc:sldMkLst>
        <pc:spChg chg="mod">
          <ac:chgData name="Šuman Filip" userId="2d5bee68-8555-44fb-a9d8-a45b2a832f5b" providerId="ADAL" clId="{625F5AFD-F742-4E57-B1DC-25E4C250EAD9}" dt="2024-06-09T22:18:24.220" v="27" actId="6549"/>
          <ac:spMkLst>
            <pc:docMk/>
            <pc:sldMk cId="3332667981" sldId="266"/>
            <ac:spMk id="5" creationId="{61CE9241-CC29-7AE0-31B2-3BDE821B8800}"/>
          </ac:spMkLst>
        </pc:spChg>
      </pc:sldChg>
      <pc:sldChg chg="modSp mod">
        <pc:chgData name="Šuman Filip" userId="2d5bee68-8555-44fb-a9d8-a45b2a832f5b" providerId="ADAL" clId="{625F5AFD-F742-4E57-B1DC-25E4C250EAD9}" dt="2024-06-09T22:32:47.447" v="58" actId="20577"/>
        <pc:sldMkLst>
          <pc:docMk/>
          <pc:sldMk cId="1445960909" sldId="270"/>
        </pc:sldMkLst>
        <pc:spChg chg="mod">
          <ac:chgData name="Šuman Filip" userId="2d5bee68-8555-44fb-a9d8-a45b2a832f5b" providerId="ADAL" clId="{625F5AFD-F742-4E57-B1DC-25E4C250EAD9}" dt="2024-06-09T22:32:47.447" v="58" actId="20577"/>
          <ac:spMkLst>
            <pc:docMk/>
            <pc:sldMk cId="1445960909" sldId="270"/>
            <ac:spMk id="5" creationId="{61CE9241-CC29-7AE0-31B2-3BDE821B8800}"/>
          </ac:spMkLst>
        </pc:spChg>
      </pc:sldChg>
      <pc:sldChg chg="modSp mod">
        <pc:chgData name="Šuman Filip" userId="2d5bee68-8555-44fb-a9d8-a45b2a832f5b" providerId="ADAL" clId="{625F5AFD-F742-4E57-B1DC-25E4C250EAD9}" dt="2024-06-09T22:40:54.529" v="73" actId="6549"/>
        <pc:sldMkLst>
          <pc:docMk/>
          <pc:sldMk cId="3866128126" sldId="273"/>
        </pc:sldMkLst>
        <pc:spChg chg="mod">
          <ac:chgData name="Šuman Filip" userId="2d5bee68-8555-44fb-a9d8-a45b2a832f5b" providerId="ADAL" clId="{625F5AFD-F742-4E57-B1DC-25E4C250EAD9}" dt="2024-06-09T22:40:54.529" v="73" actId="6549"/>
          <ac:spMkLst>
            <pc:docMk/>
            <pc:sldMk cId="3866128126" sldId="273"/>
            <ac:spMk id="5" creationId="{61CE9241-CC29-7AE0-31B2-3BDE821B88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671F0-05DD-42A1-B548-01CBACEE6A86}" type="datetimeFigureOut">
              <a:rPr lang="cs-CZ" smtClean="0"/>
              <a:t>09.06.2024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BC1A5-BC03-4BD9-9B26-487F6FF53F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20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„Aktuálně“ nově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BC1A5-BC03-4BD9-9B26-487F6FF53FA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819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„Aktuálně“ nově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BC1A5-BC03-4BD9-9B26-487F6FF53FA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613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„Aktuálně“ nově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BC1A5-BC03-4BD9-9B26-487F6FF53FA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37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„Aktuálně“ nově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BC1A5-BC03-4BD9-9B26-487F6FF53FA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684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„Aktuálně“ nově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BC1A5-BC03-4BD9-9B26-487F6FF53FA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8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Poslední letní ODM jsou na stropě počtu účastníků, tedy se dělají velké (ale nebráníme se dělat i menší)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BC1A5-BC03-4BD9-9B26-487F6FF53FA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303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Škoda, že se na Slavii neplave ...ale je to hnusný bazén, takže pochopitelné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BC1A5-BC03-4BD9-9B26-487F6FF53FA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819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„Aktuálně“ nově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BC1A5-BC03-4BD9-9B26-487F6FF53FA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486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Škoda, že se na Slavii neplave ...ale je to hnusný bazén, takže pochopitelné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BC1A5-BC03-4BD9-9B26-487F6FF53FA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78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1332"/>
            <a:ext cx="7772400" cy="1890889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2C2E229-EFD4-3943-82BB-41A64B50BB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85" y="3338860"/>
            <a:ext cx="853941" cy="99484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E965349-3036-334D-8E65-5BB376302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14099" y="3314936"/>
            <a:ext cx="1556716" cy="60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5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50522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/>
              <a:t>Hlavní titulek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Podtitulek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456491"/>
            <a:ext cx="1114393" cy="47923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46578"/>
            <a:ext cx="8229600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80C6993-63BE-3147-BD4D-A24E53EEA4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9959" y="4465199"/>
            <a:ext cx="726841" cy="2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1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50522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A27E48"/>
                </a:solidFill>
                <a:latin typeface="Myriad Pro Semibold"/>
                <a:cs typeface="Myriad Pro Semibold"/>
              </a:defRPr>
            </a:lvl1pPr>
          </a:lstStyle>
          <a:p>
            <a:r>
              <a:rPr lang="cs-CZ" dirty="0"/>
              <a:t>Hlavní titulek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Podtitulek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46578"/>
            <a:ext cx="3990622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96178" y="1546578"/>
            <a:ext cx="3990622" cy="2624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rgbClr val="1E1D64"/>
                </a:solidFill>
                <a:latin typeface="Myriad Pro"/>
                <a:cs typeface="Myriad Pro"/>
              </a:defRPr>
            </a:lvl1pPr>
            <a:lvl2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2pPr>
            <a:lvl3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3pPr>
            <a:lvl4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4pPr>
            <a:lvl5pPr>
              <a:defRPr sz="2400" b="0" i="0">
                <a:solidFill>
                  <a:srgbClr val="1E1D64"/>
                </a:solidFill>
                <a:latin typeface="Myriad Pro"/>
                <a:cs typeface="Myriad Pro"/>
              </a:defRPr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456491"/>
            <a:ext cx="1114393" cy="47923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45DF989-7B8C-464D-AAFC-1F71F2779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9959" y="4465199"/>
            <a:ext cx="726841" cy="2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5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52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1003079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BC955E"/>
              </a:buClr>
              <a:buSzPts val="1800"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ZAHÁJENÍ OLYMPIÁDY DĚTÍ A MLÁDEŽE 2024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PŘÍPRAVA ODM 2025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KANDIDATURY NA POŘADATELSTVÍ 2026 </a:t>
            </a:r>
          </a:p>
        </p:txBody>
      </p:sp>
    </p:spTree>
    <p:extLst>
      <p:ext uri="{BB962C8B-B14F-4D97-AF65-F5344CB8AC3E}">
        <p14:creationId xmlns:p14="http://schemas.microsoft.com/office/powerpoint/2010/main" val="114649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0;g24b5677918b_0_289">
            <a:extLst>
              <a:ext uri="{FF2B5EF4-FFF2-40B4-BE49-F238E27FC236}">
                <a16:creationId xmlns:a16="http://schemas.microsoft.com/office/drawing/2014/main" id="{61CE9241-CC29-7AE0-31B2-3BDE821B8800}"/>
              </a:ext>
            </a:extLst>
          </p:cNvPr>
          <p:cNvSpPr txBox="1"/>
          <p:nvPr/>
        </p:nvSpPr>
        <p:spPr>
          <a:xfrm>
            <a:off x="715754" y="1043499"/>
            <a:ext cx="8506869" cy="301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VV ČOV jmenuje Hl. město Praha pořadatelem Olympiády dětí a mládeže 2026 </a:t>
            </a:r>
          </a:p>
          <a:p>
            <a:pPr marL="285750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VV ČOV jmenuje Zlínský kraj pořadatelem Olympiády dětí a mládeže 2028</a:t>
            </a:r>
          </a:p>
          <a:p>
            <a:pPr marL="285750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L="285750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Ukládá Místopředsedovi ČOV F. Šumanovi informovat oba kandidáty a také ostatní kraje o rozhodnutí VV ČOV. </a:t>
            </a:r>
          </a:p>
          <a:p>
            <a:pPr marL="285750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L="285750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L="285750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Načasování komunikace rozhodnutí ve spolupráci s jednotlivými kraji</a:t>
            </a: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sz="1600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</a:endParaRPr>
          </a:p>
          <a:p>
            <a:pPr marL="371745" marR="0" lvl="3" indent="-2857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 panose="020B0604020202020204" pitchFamily="34" charset="0"/>
              <a:buChar char="•"/>
            </a:pPr>
            <a:endParaRPr sz="1600" i="0" u="none" strike="noStrike" cap="none" dirty="0">
              <a:solidFill>
                <a:srgbClr val="1E1D64"/>
              </a:solidFill>
              <a:latin typeface="Gotham_COV Bold" pitchFamily="50" charset="0"/>
              <a:cs typeface="Gotham_COV Bold" pitchFamily="50" charset="0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2" marR="0" lvl="0" indent="-1254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69380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Návrh usnesení VV ČOV</a:t>
            </a:r>
            <a:endParaRPr lang="en-US" sz="2000" b="1" i="0" u="none" strike="noStrike" cap="none" dirty="0">
              <a:solidFill>
                <a:srgbClr val="BC955E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612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69380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B1E55F4-79C2-2894-1D3B-1457C126D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5" t="20077" r="10358" b="25743"/>
          <a:stretch/>
        </p:blipFill>
        <p:spPr>
          <a:xfrm>
            <a:off x="2499498" y="1264204"/>
            <a:ext cx="4390672" cy="22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2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D2C71AB-F05A-E96E-BFA3-4D8C6A6CA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912" y="961929"/>
            <a:ext cx="3006851" cy="4229861"/>
          </a:xfrm>
          <a:prstGeom prst="rect">
            <a:avLst/>
          </a:prstGeom>
        </p:spPr>
      </p:pic>
      <p:sp>
        <p:nvSpPr>
          <p:cNvPr id="5" name="Google Shape;200;g24b5677918b_0_289">
            <a:extLst>
              <a:ext uri="{FF2B5EF4-FFF2-40B4-BE49-F238E27FC236}">
                <a16:creationId xmlns:a16="http://schemas.microsoft.com/office/drawing/2014/main" id="{61CE9241-CC29-7AE0-31B2-3BDE821B8800}"/>
              </a:ext>
            </a:extLst>
          </p:cNvPr>
          <p:cNvSpPr txBox="1"/>
          <p:nvPr/>
        </p:nvSpPr>
        <p:spPr>
          <a:xfrm>
            <a:off x="715755" y="672959"/>
            <a:ext cx="7326438" cy="24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23. – 27. června 2024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Start za 13 dní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České Budějovice, Tábor, Hluboká n. Vltavou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Velký zájem veřejnosti – přes 20.000 přístupů denně na web ODM</a:t>
            </a:r>
          </a:p>
          <a:p>
            <a:pPr marL="285750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Přenosy ČT Sport, ČT sport+, </a:t>
            </a:r>
          </a:p>
          <a:p>
            <a:pPr marL="285750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Velká </a:t>
            </a:r>
            <a:r>
              <a:rPr lang="cs-CZ" sz="1600" dirty="0" err="1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streamingová</a:t>
            </a: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 operace  - Czechteam.TV 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Olympijský dům na Výstavišti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Program pro hosty i fanoušky, Den s olympioniky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Přístup kraje - „Malá Paříž“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sz="1600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</a:endParaRPr>
          </a:p>
          <a:p>
            <a:pPr marL="371745" marR="0" lvl="3" indent="-2857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 panose="020B0604020202020204" pitchFamily="34" charset="0"/>
              <a:buChar char="•"/>
            </a:pPr>
            <a:endParaRPr sz="1600" i="0" u="none" strike="noStrike" cap="none" dirty="0">
              <a:solidFill>
                <a:srgbClr val="1E1D64"/>
              </a:solidFill>
              <a:latin typeface="Gotham_COV Bold" pitchFamily="50" charset="0"/>
              <a:cs typeface="Gotham_COV Bold" pitchFamily="50" charset="0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2" marR="0" lvl="0" indent="-1254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69380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OLYMPIÁDA DĚTÍ A MLÁDEŽE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V JIHOČESKÉM KRAJI 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202</a:t>
            </a: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4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</a:t>
            </a:r>
          </a:p>
        </p:txBody>
      </p:sp>
      <p:pic>
        <p:nvPicPr>
          <p:cNvPr id="2" name="Google Shape;194;g24b5677918b_0_280">
            <a:extLst>
              <a:ext uri="{FF2B5EF4-FFF2-40B4-BE49-F238E27FC236}">
                <a16:creationId xmlns:a16="http://schemas.microsoft.com/office/drawing/2014/main" id="{5E6037EA-97CC-82BD-75DA-3A6903CC237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1882" y="59709"/>
            <a:ext cx="2002118" cy="753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96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D2C71AB-F05A-E96E-BFA3-4D8C6A6CA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066" y="907774"/>
            <a:ext cx="2726915" cy="3836064"/>
          </a:xfrm>
          <a:prstGeom prst="rect">
            <a:avLst/>
          </a:prstGeom>
        </p:spPr>
      </p:pic>
      <p:sp>
        <p:nvSpPr>
          <p:cNvPr id="5" name="Google Shape;200;g24b5677918b_0_289">
            <a:extLst>
              <a:ext uri="{FF2B5EF4-FFF2-40B4-BE49-F238E27FC236}">
                <a16:creationId xmlns:a16="http://schemas.microsoft.com/office/drawing/2014/main" id="{61CE9241-CC29-7AE0-31B2-3BDE821B8800}"/>
              </a:ext>
            </a:extLst>
          </p:cNvPr>
          <p:cNvSpPr txBox="1"/>
          <p:nvPr/>
        </p:nvSpPr>
        <p:spPr>
          <a:xfrm>
            <a:off x="554389" y="777149"/>
            <a:ext cx="8506869" cy="24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i="0" u="none" strike="noStrike" cap="none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Výjimečné slavnostní zahájen</a:t>
            </a: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í VLTAVA ŽIJE OLYMPIÁDOU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23. 6., Náplavka u Dlouhého mostu</a:t>
            </a: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lang="cs-CZ" sz="1600" b="1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17.30 – 18.30   </a:t>
            </a:r>
            <a:r>
              <a:rPr lang="cs-CZ" sz="1600" dirty="0" err="1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warm</a:t>
            </a: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-up; příchody výprav a hostů 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18.30 – 20.00 </a:t>
            </a: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slavnostní zahajovací ceremoniál ODM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20.00		      koncert Adama Mišíka, </a:t>
            </a:r>
            <a:r>
              <a:rPr lang="cs-CZ" sz="1600" i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průběžné odchody sportovců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21.15		      Jihočeská filharmonie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22.15		      Multimediální show „</a:t>
            </a:r>
            <a:r>
              <a:rPr lang="cs-CZ" sz="1600" dirty="0" err="1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Circles</a:t>
            </a: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“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JČK - Přímý televizní přenos zahájení</a:t>
            </a: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Volný přístup veřejnosti, očekávají se desítky tisíc diváků</a:t>
            </a: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sz="1600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</a:endParaRPr>
          </a:p>
          <a:p>
            <a:pPr marL="371745" marR="0" lvl="3" indent="-2857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 panose="020B0604020202020204" pitchFamily="34" charset="0"/>
              <a:buChar char="•"/>
            </a:pPr>
            <a:endParaRPr sz="1600" i="0" u="none" strike="noStrike" cap="none" dirty="0">
              <a:solidFill>
                <a:srgbClr val="1E1D64"/>
              </a:solidFill>
              <a:latin typeface="Gotham_COV Bold" pitchFamily="50" charset="0"/>
              <a:cs typeface="Gotham_COV Bold" pitchFamily="50" charset="0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2" marR="0" lvl="0" indent="-1254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69380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OLYMPIÁDA DĚTÍ A MLÁDEŽE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V JIHOČESKÉM KRAJI 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202</a:t>
            </a: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4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</a:t>
            </a:r>
          </a:p>
        </p:txBody>
      </p:sp>
      <p:pic>
        <p:nvPicPr>
          <p:cNvPr id="2" name="Google Shape;194;g24b5677918b_0_280">
            <a:extLst>
              <a:ext uri="{FF2B5EF4-FFF2-40B4-BE49-F238E27FC236}">
                <a16:creationId xmlns:a16="http://schemas.microsoft.com/office/drawing/2014/main" id="{5E6037EA-97CC-82BD-75DA-3A6903CC237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1882" y="59709"/>
            <a:ext cx="2002118" cy="753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66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D2C71AB-F05A-E96E-BFA3-4D8C6A6CA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066" y="907774"/>
            <a:ext cx="2726915" cy="3836064"/>
          </a:xfrm>
          <a:prstGeom prst="rect">
            <a:avLst/>
          </a:prstGeom>
        </p:spPr>
      </p:pic>
      <p:sp>
        <p:nvSpPr>
          <p:cNvPr id="5" name="Google Shape;200;g24b5677918b_0_289">
            <a:extLst>
              <a:ext uri="{FF2B5EF4-FFF2-40B4-BE49-F238E27FC236}">
                <a16:creationId xmlns:a16="http://schemas.microsoft.com/office/drawing/2014/main" id="{61CE9241-CC29-7AE0-31B2-3BDE821B8800}"/>
              </a:ext>
            </a:extLst>
          </p:cNvPr>
          <p:cNvSpPr txBox="1"/>
          <p:nvPr/>
        </p:nvSpPr>
        <p:spPr>
          <a:xfrm>
            <a:off x="554389" y="777149"/>
            <a:ext cx="8506869" cy="24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i="0" u="none" strike="noStrike" cap="none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Konference na podporu sportování mládeže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r>
              <a:rPr lang="cs-CZ" sz="1600" b="1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 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r>
              <a:rPr lang="cs-CZ" sz="1600" b="1" i="0" u="none" strike="noStrike" cap="none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V den zahájení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r>
              <a:rPr lang="cs-CZ" sz="1600" b="1" i="0" u="none" strike="noStrike" cap="none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   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r>
              <a:rPr lang="cs-CZ" sz="1600" b="1" i="0" u="none" strike="noStrike" cap="none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23. 6. 2024 od 11 hodin, hotel Clarion</a:t>
            </a: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lang="cs-CZ" sz="1600" b="1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sz="1600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</a:endParaRPr>
          </a:p>
          <a:p>
            <a:pPr marL="371745" marR="0" lvl="3" indent="-2857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 panose="020B0604020202020204" pitchFamily="34" charset="0"/>
              <a:buChar char="•"/>
            </a:pPr>
            <a:endParaRPr sz="1600" i="0" u="none" strike="noStrike" cap="none" dirty="0">
              <a:solidFill>
                <a:srgbClr val="1E1D64"/>
              </a:solidFill>
              <a:latin typeface="Gotham_COV Bold" pitchFamily="50" charset="0"/>
              <a:cs typeface="Gotham_COV Bold" pitchFamily="50" charset="0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2" marR="0" lvl="0" indent="-1254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69380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OLYMPIÁDA DĚTÍ A MLÁDEŽE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V JIHOČESKÉM KRAJI 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202</a:t>
            </a: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4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</a:t>
            </a:r>
          </a:p>
        </p:txBody>
      </p:sp>
      <p:pic>
        <p:nvPicPr>
          <p:cNvPr id="2" name="Google Shape;194;g24b5677918b_0_280">
            <a:extLst>
              <a:ext uri="{FF2B5EF4-FFF2-40B4-BE49-F238E27FC236}">
                <a16:creationId xmlns:a16="http://schemas.microsoft.com/office/drawing/2014/main" id="{5E6037EA-97CC-82BD-75DA-3A6903CC237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1882" y="59709"/>
            <a:ext cx="2002118" cy="753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00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0;g24b5677918b_0_289">
            <a:extLst>
              <a:ext uri="{FF2B5EF4-FFF2-40B4-BE49-F238E27FC236}">
                <a16:creationId xmlns:a16="http://schemas.microsoft.com/office/drawing/2014/main" id="{61CE9241-CC29-7AE0-31B2-3BDE821B8800}"/>
              </a:ext>
            </a:extLst>
          </p:cNvPr>
          <p:cNvSpPr txBox="1"/>
          <p:nvPr/>
        </p:nvSpPr>
        <p:spPr>
          <a:xfrm>
            <a:off x="561567" y="1016840"/>
            <a:ext cx="7960885" cy="24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r>
              <a:rPr lang="cs-CZ" sz="1600" b="1" i="0" u="none" strike="noStrike" cap="none" dirty="0">
                <a:solidFill>
                  <a:srgbClr val="034DA2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26. – 31. ledna 2025</a:t>
            </a:r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1600" b="1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Třinec, Ostrava, ski areál Bílá, Frýdek Místek 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Slavnostní zahájení: </a:t>
            </a:r>
            <a:r>
              <a:rPr lang="cs-CZ" sz="1600" b="1" dirty="0" err="1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Werk</a:t>
            </a: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 Aréna Třinec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Olympijský dům - hala Polárka ve Frýdku Místku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Příprava nového vizuálu akce 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Program pro školy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Dopad krajských voleb v září 2024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85995" marR="0" lvl="3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E1D64"/>
              </a:buClr>
              <a:buSzPts val="1800"/>
            </a:pPr>
            <a:endParaRPr sz="1600" i="0" u="none" strike="noStrike" cap="none" dirty="0">
              <a:solidFill>
                <a:srgbClr val="1E1D64"/>
              </a:solidFill>
              <a:latin typeface="Gotham_COV Bold" pitchFamily="50" charset="0"/>
              <a:cs typeface="Gotham_COV Bold" pitchFamily="50" charset="0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2" marR="0" lvl="0" indent="-1254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03638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OLYMPIÁDA DĚTÍ A MLÁDEŽE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V </a:t>
            </a: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MORAVSKOSLEZSKÉM</a:t>
            </a: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KRAJI 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202</a:t>
            </a: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5</a:t>
            </a:r>
            <a:r>
              <a:rPr lang="en-US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434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0;g24b5677918b_0_289">
            <a:extLst>
              <a:ext uri="{FF2B5EF4-FFF2-40B4-BE49-F238E27FC236}">
                <a16:creationId xmlns:a16="http://schemas.microsoft.com/office/drawing/2014/main" id="{61CE9241-CC29-7AE0-31B2-3BDE821B8800}"/>
              </a:ext>
            </a:extLst>
          </p:cNvPr>
          <p:cNvSpPr txBox="1"/>
          <p:nvPr/>
        </p:nvSpPr>
        <p:spPr>
          <a:xfrm>
            <a:off x="561567" y="1016840"/>
            <a:ext cx="7960885" cy="24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1600" b="1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Listopad 2023 vyhlášení kandidatur na ODM 2026 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O pořadatelství ODM 2026 projevily zájem: 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Zlínský kraj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Hl. Město Praha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85995" marR="0" lvl="3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E1D64"/>
              </a:buClr>
              <a:buSzPts val="1800"/>
            </a:pPr>
            <a:endParaRPr sz="1600" i="0" u="none" strike="noStrike" cap="none" dirty="0">
              <a:solidFill>
                <a:srgbClr val="1E1D64"/>
              </a:solidFill>
              <a:latin typeface="Gotham_COV Bold" pitchFamily="50" charset="0"/>
              <a:cs typeface="Gotham_COV Bold" pitchFamily="50" charset="0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2" marR="0" lvl="0" indent="-1254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03638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KANDIDATURY ODM 2026</a:t>
            </a:r>
            <a:endParaRPr lang="en-US" sz="2000" b="1" i="0" u="none" strike="noStrike" cap="none" dirty="0">
              <a:solidFill>
                <a:srgbClr val="BC955E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1868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0;g24b5677918b_0_289">
            <a:extLst>
              <a:ext uri="{FF2B5EF4-FFF2-40B4-BE49-F238E27FC236}">
                <a16:creationId xmlns:a16="http://schemas.microsoft.com/office/drawing/2014/main" id="{61CE9241-CC29-7AE0-31B2-3BDE821B8800}"/>
              </a:ext>
            </a:extLst>
          </p:cNvPr>
          <p:cNvSpPr txBox="1"/>
          <p:nvPr/>
        </p:nvSpPr>
        <p:spPr>
          <a:xfrm>
            <a:off x="715754" y="1043500"/>
            <a:ext cx="8127075" cy="24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Intenzívní jednání s oběma uchazeči  (politická / organizační) 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Opakovaná úprava kandidátských podkladů 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Dodržování Manuálu / Počty sportovců 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Zařazování </a:t>
            </a:r>
            <a:r>
              <a:rPr lang="cs-CZ" sz="1600" dirty="0" err="1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parasportu</a:t>
            </a:r>
            <a:endParaRPr lang="cs-CZ" sz="1600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L="285750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Nadále strategie udržitelného rozpočtu pro pořadatelské kraje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Podpora MŠMT 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sz="1600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</a:endParaRPr>
          </a:p>
          <a:p>
            <a:pPr marL="371745" marR="0" lvl="3" indent="-2857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 panose="020B0604020202020204" pitchFamily="34" charset="0"/>
              <a:buChar char="•"/>
            </a:pPr>
            <a:endParaRPr sz="1600" i="0" u="none" strike="noStrike" cap="none" dirty="0">
              <a:solidFill>
                <a:srgbClr val="1E1D64"/>
              </a:solidFill>
              <a:latin typeface="Gotham_COV Bold" pitchFamily="50" charset="0"/>
              <a:cs typeface="Gotham_COV Bold" pitchFamily="50" charset="0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2" marR="0" lvl="0" indent="-1254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69380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OLYMPIÁDA DĚTÍ A MLÁDEŽE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KANDIDATUR</a:t>
            </a: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Y</a:t>
            </a: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 ODM 2026</a:t>
            </a:r>
          </a:p>
        </p:txBody>
      </p:sp>
    </p:spTree>
    <p:extLst>
      <p:ext uri="{BB962C8B-B14F-4D97-AF65-F5344CB8AC3E}">
        <p14:creationId xmlns:p14="http://schemas.microsoft.com/office/powerpoint/2010/main" val="2501358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0;g24b5677918b_0_289">
            <a:extLst>
              <a:ext uri="{FF2B5EF4-FFF2-40B4-BE49-F238E27FC236}">
                <a16:creationId xmlns:a16="http://schemas.microsoft.com/office/drawing/2014/main" id="{61CE9241-CC29-7AE0-31B2-3BDE821B8800}"/>
              </a:ext>
            </a:extLst>
          </p:cNvPr>
          <p:cNvSpPr txBox="1"/>
          <p:nvPr/>
        </p:nvSpPr>
        <p:spPr>
          <a:xfrm>
            <a:off x="715754" y="1169436"/>
            <a:ext cx="8506869" cy="301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Využití maximálních počtů účastníků </a:t>
            </a:r>
          </a:p>
          <a:p>
            <a:pPr marL="285750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Slavnostní zahájení – stadion Slavie Eden 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Ubytování na univerzitních kolejích – memorandum se všemi pražskými rektory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Olympijský dům na Výstavišti Praha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Využití kvalitních sportovišť v Praze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Bez vlivu krajských voleb 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Příprava 3. kandidatury / podána podruhé / poslední kraj bez pořadatelství ODM  </a:t>
            </a: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sz="1600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</a:endParaRPr>
          </a:p>
          <a:p>
            <a:pPr marL="371745" marR="0" lvl="3" indent="-2857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 panose="020B0604020202020204" pitchFamily="34" charset="0"/>
              <a:buChar char="•"/>
            </a:pPr>
            <a:endParaRPr sz="1600" i="0" u="none" strike="noStrike" cap="none" dirty="0">
              <a:solidFill>
                <a:srgbClr val="1E1D64"/>
              </a:solidFill>
              <a:latin typeface="Gotham_COV Bold" pitchFamily="50" charset="0"/>
              <a:cs typeface="Gotham_COV Bold" pitchFamily="50" charset="0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2" marR="0" lvl="0" indent="-1254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69380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OLYMPIÁDA DĚTÍ A MLÁDEŽE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KANDIDATURA ODM 2026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HLAVNÍ MĚSTO PRAHA </a:t>
            </a:r>
            <a:endParaRPr lang="en-US" sz="2000" b="1" i="0" u="none" strike="noStrike" cap="none" dirty="0">
              <a:solidFill>
                <a:srgbClr val="BC955E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29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00;g24b5677918b_0_289">
            <a:extLst>
              <a:ext uri="{FF2B5EF4-FFF2-40B4-BE49-F238E27FC236}">
                <a16:creationId xmlns:a16="http://schemas.microsoft.com/office/drawing/2014/main" id="{61CE9241-CC29-7AE0-31B2-3BDE821B8800}"/>
              </a:ext>
            </a:extLst>
          </p:cNvPr>
          <p:cNvSpPr txBox="1"/>
          <p:nvPr/>
        </p:nvSpPr>
        <p:spPr>
          <a:xfrm>
            <a:off x="715754" y="1043500"/>
            <a:ext cx="8506869" cy="24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Možnost pořádání již 3. ODM 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Kapacitní limity – využití veškerých vhodných ubytovacích kapacit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Zlín, Kroměříž, Otrokovice, Holešov, Bystřice p. Hostýnem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Slavnostní zahájení – 3 vytipovaná místa 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Olympijský dům – Kongresové centrum, Zlín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Vliv krajských voleb 2024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34DA2"/>
                </a:solidFill>
                <a:latin typeface="Gotham_COV Book" pitchFamily="50" charset="0"/>
                <a:cs typeface="Gotham_COV Book" pitchFamily="50" charset="0"/>
                <a:sym typeface="Arial"/>
              </a:rPr>
              <a:t>Diskuze o možnosti přidělení dvou pořadatelství </a:t>
            </a: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L="285750" marR="0" lvl="0" indent="-2857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L="742950" lvl="1" indent="-285750">
              <a:lnSpc>
                <a:spcPct val="128571"/>
              </a:lnSpc>
              <a:buClr>
                <a:srgbClr val="034DA2"/>
              </a:buClr>
              <a:buSzPts val="1050"/>
              <a:buFont typeface="Arial" panose="020B0604020202020204" pitchFamily="34" charset="0"/>
              <a:buChar char="•"/>
            </a:pPr>
            <a:endParaRPr lang="cs-CZ" sz="1600" dirty="0">
              <a:solidFill>
                <a:srgbClr val="034DA2"/>
              </a:solidFill>
              <a:latin typeface="Gotham_COV Book" pitchFamily="50" charset="0"/>
              <a:cs typeface="Gotham_COV Book" pitchFamily="50" charset="0"/>
              <a:sym typeface="Arial"/>
            </a:endParaRP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lang="cs-CZ" sz="1600" b="1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  <a:p>
            <a:pPr marR="0" lvl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34DA2"/>
              </a:buClr>
              <a:buSzPts val="1050"/>
            </a:pPr>
            <a:endParaRPr sz="1600" i="0" u="none" strike="noStrike" cap="none" dirty="0">
              <a:solidFill>
                <a:srgbClr val="034DA2"/>
              </a:solidFill>
              <a:latin typeface="Gotham_COV Bold" pitchFamily="50" charset="0"/>
              <a:cs typeface="Gotham_COV Bold" pitchFamily="50" charset="0"/>
            </a:endParaRPr>
          </a:p>
          <a:p>
            <a:pPr marL="371745" marR="0" lvl="3" indent="-2857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 panose="020B0604020202020204" pitchFamily="34" charset="0"/>
              <a:buChar char="•"/>
            </a:pPr>
            <a:endParaRPr sz="1600" i="0" u="none" strike="noStrike" cap="none" dirty="0">
              <a:solidFill>
                <a:srgbClr val="1E1D64"/>
              </a:solidFill>
              <a:latin typeface="Gotham_COV Bold" pitchFamily="50" charset="0"/>
              <a:cs typeface="Gotham_COV Bold" pitchFamily="50" charset="0"/>
            </a:endParaRPr>
          </a:p>
          <a:p>
            <a:pPr marL="0" marR="0" lvl="0" indent="0" algn="l" rtl="0">
              <a:lnSpc>
                <a:spcPct val="128571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2" marR="0" lvl="0" indent="-1254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4DA2"/>
              </a:buClr>
              <a:buSzPts val="1400"/>
              <a:buFont typeface="Arial"/>
              <a:buNone/>
            </a:pPr>
            <a:endParaRPr sz="16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34DA2"/>
              </a:buClr>
              <a:buSzPts val="1050"/>
              <a:buFont typeface="Arial"/>
              <a:buNone/>
            </a:pPr>
            <a:endParaRPr sz="1650" b="0" i="0" u="none" strike="noStrike" cap="none" dirty="0">
              <a:solidFill>
                <a:srgbClr val="034D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99;g24b5677918b_0_289">
            <a:extLst>
              <a:ext uri="{FF2B5EF4-FFF2-40B4-BE49-F238E27FC236}">
                <a16:creationId xmlns:a16="http://schemas.microsoft.com/office/drawing/2014/main" id="{6849C002-0198-3774-58D4-FBB27265F846}"/>
              </a:ext>
            </a:extLst>
          </p:cNvPr>
          <p:cNvSpPr txBox="1"/>
          <p:nvPr/>
        </p:nvSpPr>
        <p:spPr>
          <a:xfrm>
            <a:off x="1347476" y="269380"/>
            <a:ext cx="6694716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OLYMPIÁDA DĚTÍ A MLÁDEŽE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i="0" u="none" strike="noStrike" cap="none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KANDIDATURA ODM 2026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55E"/>
              </a:buClr>
              <a:buSzPts val="1800"/>
              <a:buFont typeface="Arial"/>
              <a:buNone/>
            </a:pPr>
            <a:r>
              <a:rPr lang="cs-CZ" sz="2000" b="1" dirty="0">
                <a:solidFill>
                  <a:srgbClr val="BC955E"/>
                </a:solidFill>
                <a:latin typeface="Gotham_COV Bold" pitchFamily="50" charset="0"/>
                <a:cs typeface="Gotham_COV Bold" pitchFamily="50" charset="0"/>
                <a:sym typeface="Arial"/>
              </a:rPr>
              <a:t>ZLÍNSKÝ KRAJ </a:t>
            </a:r>
            <a:endParaRPr lang="en-US" sz="2000" b="1" i="0" u="none" strike="noStrike" cap="none" dirty="0">
              <a:solidFill>
                <a:srgbClr val="BC955E"/>
              </a:solidFill>
              <a:latin typeface="Gotham_COV Bold" pitchFamily="50" charset="0"/>
              <a:cs typeface="Gotham_COV Bold" pitchFamily="50" charset="0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FF448B1-F3E0-091E-9F0D-61F827D9B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282" y="2826824"/>
            <a:ext cx="3573930" cy="231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2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7119</TotalTime>
  <Words>566</Words>
  <Application>Microsoft Office PowerPoint</Application>
  <PresentationFormat>Předvádění na obrazovce (16:9)</PresentationFormat>
  <Paragraphs>188</Paragraphs>
  <Slides>11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Gotham_COV Bold</vt:lpstr>
      <vt:lpstr>Gotham_COV Book</vt:lpstr>
      <vt:lpstr>Myriad Pro</vt:lpstr>
      <vt:lpstr>Myriad Pro Semibold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FPS repro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Zdenek</dc:creator>
  <cp:lastModifiedBy>Šuman Filip</cp:lastModifiedBy>
  <cp:revision>21</cp:revision>
  <dcterms:created xsi:type="dcterms:W3CDTF">2017-04-24T14:29:13Z</dcterms:created>
  <dcterms:modified xsi:type="dcterms:W3CDTF">2024-06-09T22:40:57Z</dcterms:modified>
</cp:coreProperties>
</file>