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sldIdLst>
    <p:sldId id="259" r:id="rId2"/>
    <p:sldId id="260" r:id="rId3"/>
    <p:sldId id="275" r:id="rId4"/>
    <p:sldId id="289" r:id="rId5"/>
    <p:sldId id="277" r:id="rId6"/>
    <p:sldId id="290" r:id="rId7"/>
    <p:sldId id="284" r:id="rId8"/>
    <p:sldId id="276" r:id="rId9"/>
    <p:sldId id="288" r:id="rId10"/>
    <p:sldId id="291" r:id="rId11"/>
    <p:sldId id="285" r:id="rId12"/>
    <p:sldId id="297" r:id="rId13"/>
    <p:sldId id="292" r:id="rId14"/>
    <p:sldId id="293" r:id="rId15"/>
    <p:sldId id="294" r:id="rId16"/>
    <p:sldId id="295" r:id="rId17"/>
    <p:sldId id="299" r:id="rId18"/>
    <p:sldId id="300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/>
    <p:restoredTop sz="96296"/>
  </p:normalViewPr>
  <p:slideViewPr>
    <p:cSldViewPr snapToGrid="0">
      <p:cViewPr varScale="1">
        <p:scale>
          <a:sx n="105" d="100"/>
          <a:sy n="105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585C4-5A2F-41DF-8EDD-F20F8785512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7AC13-CB88-46E7-9A45-5892B8F4F642}">
      <dgm:prSet custT="1"/>
      <dgm:spPr/>
      <dgm:t>
        <a:bodyPr/>
        <a:lstStyle/>
        <a:p>
          <a:r>
            <a:rPr lang="cs-CZ" sz="800" i="1"/>
            <a:t>Metodici </a:t>
          </a:r>
          <a:endParaRPr lang="en-US" sz="800"/>
        </a:p>
      </dgm:t>
    </dgm:pt>
    <dgm:pt modelId="{7EB372C2-9FF0-43F9-8072-828B2EADE98E}" type="parTrans" cxnId="{8262207D-6F70-482B-9803-DF93C405C78B}">
      <dgm:prSet/>
      <dgm:spPr/>
      <dgm:t>
        <a:bodyPr/>
        <a:lstStyle/>
        <a:p>
          <a:endParaRPr lang="en-US"/>
        </a:p>
      </dgm:t>
    </dgm:pt>
    <dgm:pt modelId="{C3E152A0-CE8B-4268-9A76-5A295F530C44}" type="sibTrans" cxnId="{8262207D-6F70-482B-9803-DF93C405C78B}">
      <dgm:prSet/>
      <dgm:spPr/>
      <dgm:t>
        <a:bodyPr/>
        <a:lstStyle/>
        <a:p>
          <a:endParaRPr lang="en-US"/>
        </a:p>
      </dgm:t>
    </dgm:pt>
    <dgm:pt modelId="{8018115C-A784-4EDD-B1F3-D7A9AF6C6F13}">
      <dgm:prSet custT="1"/>
      <dgm:spPr/>
      <dgm:t>
        <a:bodyPr/>
        <a:lstStyle/>
        <a:p>
          <a:r>
            <a:rPr lang="cs-CZ" sz="800" i="1" dirty="0"/>
            <a:t>Trenéři</a:t>
          </a:r>
          <a:endParaRPr lang="en-US" sz="800" dirty="0"/>
        </a:p>
      </dgm:t>
    </dgm:pt>
    <dgm:pt modelId="{DAA71888-1B2E-4154-A874-C827DDD99D3F}" type="parTrans" cxnId="{6FA2A50B-F00B-4823-B531-24F614D430C0}">
      <dgm:prSet/>
      <dgm:spPr/>
      <dgm:t>
        <a:bodyPr/>
        <a:lstStyle/>
        <a:p>
          <a:endParaRPr lang="en-US"/>
        </a:p>
      </dgm:t>
    </dgm:pt>
    <dgm:pt modelId="{8B657940-BD79-4EA4-A8B9-673FEE48295D}" type="sibTrans" cxnId="{6FA2A50B-F00B-4823-B531-24F614D430C0}">
      <dgm:prSet/>
      <dgm:spPr/>
      <dgm:t>
        <a:bodyPr/>
        <a:lstStyle/>
        <a:p>
          <a:endParaRPr lang="en-US"/>
        </a:p>
      </dgm:t>
    </dgm:pt>
    <dgm:pt modelId="{2C7462AC-48A8-4F93-93C2-42408156B3F0}">
      <dgm:prSet custT="1"/>
      <dgm:spPr/>
      <dgm:t>
        <a:bodyPr/>
        <a:lstStyle/>
        <a:p>
          <a:r>
            <a:rPr lang="cs-CZ" sz="800" i="1" dirty="0"/>
            <a:t>Lékaři, fyzioterapeuti</a:t>
          </a:r>
          <a:endParaRPr lang="en-US" sz="800" dirty="0"/>
        </a:p>
      </dgm:t>
    </dgm:pt>
    <dgm:pt modelId="{9793D500-D6EC-4532-884E-FC80B87EA67A}" type="parTrans" cxnId="{F68FC7B7-A6E7-4FEE-B5C7-0E6E636BA09C}">
      <dgm:prSet/>
      <dgm:spPr/>
      <dgm:t>
        <a:bodyPr/>
        <a:lstStyle/>
        <a:p>
          <a:endParaRPr lang="en-US"/>
        </a:p>
      </dgm:t>
    </dgm:pt>
    <dgm:pt modelId="{80DA9ECC-B1CE-447F-813F-EA90FBF71EAF}" type="sibTrans" cxnId="{F68FC7B7-A6E7-4FEE-B5C7-0E6E636BA09C}">
      <dgm:prSet/>
      <dgm:spPr/>
      <dgm:t>
        <a:bodyPr/>
        <a:lstStyle/>
        <a:p>
          <a:endParaRPr lang="en-US"/>
        </a:p>
      </dgm:t>
    </dgm:pt>
    <dgm:pt modelId="{2018B2D5-3CBC-43FC-96C1-C7F2B72D3BD6}">
      <dgm:prSet custT="1"/>
      <dgm:spPr/>
      <dgm:t>
        <a:bodyPr/>
        <a:lstStyle/>
        <a:p>
          <a:r>
            <a:rPr lang="cs-CZ" sz="800" i="1"/>
            <a:t>Nutriční specialisté </a:t>
          </a:r>
          <a:endParaRPr lang="en-US" sz="800"/>
        </a:p>
      </dgm:t>
    </dgm:pt>
    <dgm:pt modelId="{DE0523CC-B102-4A08-867A-229D07A859AC}" type="parTrans" cxnId="{E01161CA-5056-4C25-AE29-A449233FB27B}">
      <dgm:prSet/>
      <dgm:spPr/>
      <dgm:t>
        <a:bodyPr/>
        <a:lstStyle/>
        <a:p>
          <a:endParaRPr lang="en-US"/>
        </a:p>
      </dgm:t>
    </dgm:pt>
    <dgm:pt modelId="{DECA35D5-FE2A-497A-8DCB-3E4D2264A82B}" type="sibTrans" cxnId="{E01161CA-5056-4C25-AE29-A449233FB27B}">
      <dgm:prSet/>
      <dgm:spPr/>
      <dgm:t>
        <a:bodyPr/>
        <a:lstStyle/>
        <a:p>
          <a:endParaRPr lang="en-US"/>
        </a:p>
      </dgm:t>
    </dgm:pt>
    <dgm:pt modelId="{7BE69BB0-3258-4B79-B2CD-CEDB77AA0786}">
      <dgm:prSet custT="1"/>
      <dgm:spPr/>
      <dgm:t>
        <a:bodyPr/>
        <a:lstStyle/>
        <a:p>
          <a:r>
            <a:rPr lang="cs-CZ" sz="800" i="1" dirty="0"/>
            <a:t>Psychologové </a:t>
          </a:r>
          <a:endParaRPr lang="en-US" sz="800" dirty="0"/>
        </a:p>
      </dgm:t>
    </dgm:pt>
    <dgm:pt modelId="{18578B74-9C0E-4BE2-AF59-27DBDD065784}" type="parTrans" cxnId="{97FDAAB7-0959-4212-8628-A2CBEC90E7B9}">
      <dgm:prSet/>
      <dgm:spPr/>
      <dgm:t>
        <a:bodyPr/>
        <a:lstStyle/>
        <a:p>
          <a:endParaRPr lang="en-US"/>
        </a:p>
      </dgm:t>
    </dgm:pt>
    <dgm:pt modelId="{C8C07063-5FD0-4703-BC31-F8EB56A5AD77}" type="sibTrans" cxnId="{97FDAAB7-0959-4212-8628-A2CBEC90E7B9}">
      <dgm:prSet/>
      <dgm:spPr/>
      <dgm:t>
        <a:bodyPr/>
        <a:lstStyle/>
        <a:p>
          <a:endParaRPr lang="en-US"/>
        </a:p>
      </dgm:t>
    </dgm:pt>
    <dgm:pt modelId="{9D5D5181-2A4C-4836-A3E3-0824FE595A77}">
      <dgm:prSet custT="1"/>
      <dgm:spPr/>
      <dgm:t>
        <a:bodyPr/>
        <a:lstStyle/>
        <a:p>
          <a:r>
            <a:rPr lang="cs-CZ" sz="800" i="1" dirty="0"/>
            <a:t>Sportovci </a:t>
          </a:r>
          <a:endParaRPr lang="en-US" sz="800" dirty="0"/>
        </a:p>
      </dgm:t>
    </dgm:pt>
    <dgm:pt modelId="{CC1A985A-2F16-49C3-88D3-9DA7248B6A74}" type="parTrans" cxnId="{5491C143-4D23-4F1B-B43D-6AC4FAB5F403}">
      <dgm:prSet/>
      <dgm:spPr/>
      <dgm:t>
        <a:bodyPr/>
        <a:lstStyle/>
        <a:p>
          <a:endParaRPr lang="en-US"/>
        </a:p>
      </dgm:t>
    </dgm:pt>
    <dgm:pt modelId="{25FF6035-5353-4A20-A41D-511F35A8A618}" type="sibTrans" cxnId="{5491C143-4D23-4F1B-B43D-6AC4FAB5F403}">
      <dgm:prSet/>
      <dgm:spPr/>
      <dgm:t>
        <a:bodyPr/>
        <a:lstStyle/>
        <a:p>
          <a:endParaRPr lang="en-US"/>
        </a:p>
      </dgm:t>
    </dgm:pt>
    <dgm:pt modelId="{D6D52C00-F447-4492-8379-3ECD25132A4B}">
      <dgm:prSet custT="1"/>
      <dgm:spPr/>
      <dgm:t>
        <a:bodyPr/>
        <a:lstStyle/>
        <a:p>
          <a:r>
            <a:rPr lang="cs-CZ" sz="800" i="1" dirty="0"/>
            <a:t>18 veřejných vysokých škol</a:t>
          </a:r>
          <a:endParaRPr lang="en-US" sz="800" dirty="0"/>
        </a:p>
      </dgm:t>
    </dgm:pt>
    <dgm:pt modelId="{C6379806-2A0A-4325-B799-C05C0DE7C40C}" type="parTrans" cxnId="{C3D444DF-6AF4-4D14-B04F-0144471D341E}">
      <dgm:prSet/>
      <dgm:spPr/>
      <dgm:t>
        <a:bodyPr/>
        <a:lstStyle/>
        <a:p>
          <a:endParaRPr lang="en-US"/>
        </a:p>
      </dgm:t>
    </dgm:pt>
    <dgm:pt modelId="{E6E5C47A-E366-4E49-94FB-D9E377228089}" type="sibTrans" cxnId="{C3D444DF-6AF4-4D14-B04F-0144471D341E}">
      <dgm:prSet/>
      <dgm:spPr/>
      <dgm:t>
        <a:bodyPr/>
        <a:lstStyle/>
        <a:p>
          <a:endParaRPr lang="en-US"/>
        </a:p>
      </dgm:t>
    </dgm:pt>
    <dgm:pt modelId="{4BD07472-9319-4181-8F61-6E0803EF85B6}" type="pres">
      <dgm:prSet presAssocID="{C84585C4-5A2F-41DF-8EDD-F20F8785512F}" presName="Name0" presStyleCnt="0">
        <dgm:presLayoutVars>
          <dgm:dir/>
          <dgm:resizeHandles val="exact"/>
        </dgm:presLayoutVars>
      </dgm:prSet>
      <dgm:spPr/>
    </dgm:pt>
    <dgm:pt modelId="{7CCCCD52-3661-4BC6-AAD6-8A755D839144}" type="pres">
      <dgm:prSet presAssocID="{C84585C4-5A2F-41DF-8EDD-F20F8785512F}" presName="cycle" presStyleCnt="0"/>
      <dgm:spPr/>
    </dgm:pt>
    <dgm:pt modelId="{4579466A-A663-40F7-A11A-7E779AE2571E}" type="pres">
      <dgm:prSet presAssocID="{5F67AC13-CB88-46E7-9A45-5892B8F4F642}" presName="nodeFirstNode" presStyleLbl="node1" presStyleIdx="0" presStyleCnt="7">
        <dgm:presLayoutVars>
          <dgm:bulletEnabled val="1"/>
        </dgm:presLayoutVars>
      </dgm:prSet>
      <dgm:spPr/>
    </dgm:pt>
    <dgm:pt modelId="{FF5E6794-9C0B-4255-B3F5-3469FD69FB51}" type="pres">
      <dgm:prSet presAssocID="{C3E152A0-CE8B-4268-9A76-5A295F530C44}" presName="sibTransFirstNode" presStyleLbl="bgShp" presStyleIdx="0" presStyleCnt="1"/>
      <dgm:spPr/>
    </dgm:pt>
    <dgm:pt modelId="{01D695F8-AE0C-4D34-9D79-D1298D54E0D4}" type="pres">
      <dgm:prSet presAssocID="{8018115C-A784-4EDD-B1F3-D7A9AF6C6F13}" presName="nodeFollowingNodes" presStyleLbl="node1" presStyleIdx="1" presStyleCnt="7">
        <dgm:presLayoutVars>
          <dgm:bulletEnabled val="1"/>
        </dgm:presLayoutVars>
      </dgm:prSet>
      <dgm:spPr/>
    </dgm:pt>
    <dgm:pt modelId="{519E55B5-6D61-4F1C-9AA8-5D030335675C}" type="pres">
      <dgm:prSet presAssocID="{2C7462AC-48A8-4F93-93C2-42408156B3F0}" presName="nodeFollowingNodes" presStyleLbl="node1" presStyleIdx="2" presStyleCnt="7">
        <dgm:presLayoutVars>
          <dgm:bulletEnabled val="1"/>
        </dgm:presLayoutVars>
      </dgm:prSet>
      <dgm:spPr/>
    </dgm:pt>
    <dgm:pt modelId="{2F8F034F-EDD8-4234-AAA4-B376685D2B3D}" type="pres">
      <dgm:prSet presAssocID="{2018B2D5-3CBC-43FC-96C1-C7F2B72D3BD6}" presName="nodeFollowingNodes" presStyleLbl="node1" presStyleIdx="3" presStyleCnt="7">
        <dgm:presLayoutVars>
          <dgm:bulletEnabled val="1"/>
        </dgm:presLayoutVars>
      </dgm:prSet>
      <dgm:spPr/>
    </dgm:pt>
    <dgm:pt modelId="{C117E0A7-A81C-4312-896C-053A59D43289}" type="pres">
      <dgm:prSet presAssocID="{7BE69BB0-3258-4B79-B2CD-CEDB77AA0786}" presName="nodeFollowingNodes" presStyleLbl="node1" presStyleIdx="4" presStyleCnt="7">
        <dgm:presLayoutVars>
          <dgm:bulletEnabled val="1"/>
        </dgm:presLayoutVars>
      </dgm:prSet>
      <dgm:spPr/>
    </dgm:pt>
    <dgm:pt modelId="{07F43012-E554-40E6-B26B-BE5DD9A41520}" type="pres">
      <dgm:prSet presAssocID="{9D5D5181-2A4C-4836-A3E3-0824FE595A77}" presName="nodeFollowingNodes" presStyleLbl="node1" presStyleIdx="5" presStyleCnt="7">
        <dgm:presLayoutVars>
          <dgm:bulletEnabled val="1"/>
        </dgm:presLayoutVars>
      </dgm:prSet>
      <dgm:spPr/>
    </dgm:pt>
    <dgm:pt modelId="{5A2ADFFF-6A1C-4B01-968E-9AB464453BBD}" type="pres">
      <dgm:prSet presAssocID="{D6D52C00-F447-4492-8379-3ECD25132A4B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6FA2A50B-F00B-4823-B531-24F614D430C0}" srcId="{C84585C4-5A2F-41DF-8EDD-F20F8785512F}" destId="{8018115C-A784-4EDD-B1F3-D7A9AF6C6F13}" srcOrd="1" destOrd="0" parTransId="{DAA71888-1B2E-4154-A874-C827DDD99D3F}" sibTransId="{8B657940-BD79-4EA4-A8B9-673FEE48295D}"/>
    <dgm:cxn modelId="{B35EA90B-F928-41C3-9B8A-D8EC7C6598C8}" type="presOf" srcId="{C84585C4-5A2F-41DF-8EDD-F20F8785512F}" destId="{4BD07472-9319-4181-8F61-6E0803EF85B6}" srcOrd="0" destOrd="0" presId="urn:microsoft.com/office/officeart/2005/8/layout/cycle3"/>
    <dgm:cxn modelId="{8DFC8A1E-FE0D-48A0-BE03-776DE23D25E6}" type="presOf" srcId="{2018B2D5-3CBC-43FC-96C1-C7F2B72D3BD6}" destId="{2F8F034F-EDD8-4234-AAA4-B376685D2B3D}" srcOrd="0" destOrd="0" presId="urn:microsoft.com/office/officeart/2005/8/layout/cycle3"/>
    <dgm:cxn modelId="{51E7672B-9C1E-410A-8827-898779A476E2}" type="presOf" srcId="{2C7462AC-48A8-4F93-93C2-42408156B3F0}" destId="{519E55B5-6D61-4F1C-9AA8-5D030335675C}" srcOrd="0" destOrd="0" presId="urn:microsoft.com/office/officeart/2005/8/layout/cycle3"/>
    <dgm:cxn modelId="{2F1EB141-0DC2-4C3C-9736-017FC2D6099B}" type="presOf" srcId="{5F67AC13-CB88-46E7-9A45-5892B8F4F642}" destId="{4579466A-A663-40F7-A11A-7E779AE2571E}" srcOrd="0" destOrd="0" presId="urn:microsoft.com/office/officeart/2005/8/layout/cycle3"/>
    <dgm:cxn modelId="{5491C143-4D23-4F1B-B43D-6AC4FAB5F403}" srcId="{C84585C4-5A2F-41DF-8EDD-F20F8785512F}" destId="{9D5D5181-2A4C-4836-A3E3-0824FE595A77}" srcOrd="5" destOrd="0" parTransId="{CC1A985A-2F16-49C3-88D3-9DA7248B6A74}" sibTransId="{25FF6035-5353-4A20-A41D-511F35A8A618}"/>
    <dgm:cxn modelId="{8BC03A5C-8C60-45B7-AD79-6D41CDBC3D66}" type="presOf" srcId="{9D5D5181-2A4C-4836-A3E3-0824FE595A77}" destId="{07F43012-E554-40E6-B26B-BE5DD9A41520}" srcOrd="0" destOrd="0" presId="urn:microsoft.com/office/officeart/2005/8/layout/cycle3"/>
    <dgm:cxn modelId="{B53E2370-0AE8-4124-B7C6-F4FC40AF7F6F}" type="presOf" srcId="{7BE69BB0-3258-4B79-B2CD-CEDB77AA0786}" destId="{C117E0A7-A81C-4312-896C-053A59D43289}" srcOrd="0" destOrd="0" presId="urn:microsoft.com/office/officeart/2005/8/layout/cycle3"/>
    <dgm:cxn modelId="{8262207D-6F70-482B-9803-DF93C405C78B}" srcId="{C84585C4-5A2F-41DF-8EDD-F20F8785512F}" destId="{5F67AC13-CB88-46E7-9A45-5892B8F4F642}" srcOrd="0" destOrd="0" parTransId="{7EB372C2-9FF0-43F9-8072-828B2EADE98E}" sibTransId="{C3E152A0-CE8B-4268-9A76-5A295F530C44}"/>
    <dgm:cxn modelId="{97FDAAB7-0959-4212-8628-A2CBEC90E7B9}" srcId="{C84585C4-5A2F-41DF-8EDD-F20F8785512F}" destId="{7BE69BB0-3258-4B79-B2CD-CEDB77AA0786}" srcOrd="4" destOrd="0" parTransId="{18578B74-9C0E-4BE2-AF59-27DBDD065784}" sibTransId="{C8C07063-5FD0-4703-BC31-F8EB56A5AD77}"/>
    <dgm:cxn modelId="{F68FC7B7-A6E7-4FEE-B5C7-0E6E636BA09C}" srcId="{C84585C4-5A2F-41DF-8EDD-F20F8785512F}" destId="{2C7462AC-48A8-4F93-93C2-42408156B3F0}" srcOrd="2" destOrd="0" parTransId="{9793D500-D6EC-4532-884E-FC80B87EA67A}" sibTransId="{80DA9ECC-B1CE-447F-813F-EA90FBF71EAF}"/>
    <dgm:cxn modelId="{2D8302BE-44E3-4EF3-B982-C0588F12D547}" type="presOf" srcId="{D6D52C00-F447-4492-8379-3ECD25132A4B}" destId="{5A2ADFFF-6A1C-4B01-968E-9AB464453BBD}" srcOrd="0" destOrd="0" presId="urn:microsoft.com/office/officeart/2005/8/layout/cycle3"/>
    <dgm:cxn modelId="{E01161CA-5056-4C25-AE29-A449233FB27B}" srcId="{C84585C4-5A2F-41DF-8EDD-F20F8785512F}" destId="{2018B2D5-3CBC-43FC-96C1-C7F2B72D3BD6}" srcOrd="3" destOrd="0" parTransId="{DE0523CC-B102-4A08-867A-229D07A859AC}" sibTransId="{DECA35D5-FE2A-497A-8DCB-3E4D2264A82B}"/>
    <dgm:cxn modelId="{354C2ECC-6846-433C-9761-CF367A1F9E67}" type="presOf" srcId="{8018115C-A784-4EDD-B1F3-D7A9AF6C6F13}" destId="{01D695F8-AE0C-4D34-9D79-D1298D54E0D4}" srcOrd="0" destOrd="0" presId="urn:microsoft.com/office/officeart/2005/8/layout/cycle3"/>
    <dgm:cxn modelId="{C3D444DF-6AF4-4D14-B04F-0144471D341E}" srcId="{C84585C4-5A2F-41DF-8EDD-F20F8785512F}" destId="{D6D52C00-F447-4492-8379-3ECD25132A4B}" srcOrd="6" destOrd="0" parTransId="{C6379806-2A0A-4325-B799-C05C0DE7C40C}" sibTransId="{E6E5C47A-E366-4E49-94FB-D9E377228089}"/>
    <dgm:cxn modelId="{BF5247F5-07D3-46DF-BD54-1DA52678DE06}" type="presOf" srcId="{C3E152A0-CE8B-4268-9A76-5A295F530C44}" destId="{FF5E6794-9C0B-4255-B3F5-3469FD69FB51}" srcOrd="0" destOrd="0" presId="urn:microsoft.com/office/officeart/2005/8/layout/cycle3"/>
    <dgm:cxn modelId="{D62F0534-89D6-433F-95CF-564331814544}" type="presParOf" srcId="{4BD07472-9319-4181-8F61-6E0803EF85B6}" destId="{7CCCCD52-3661-4BC6-AAD6-8A755D839144}" srcOrd="0" destOrd="0" presId="urn:microsoft.com/office/officeart/2005/8/layout/cycle3"/>
    <dgm:cxn modelId="{84A9ED02-1EE0-4273-88F1-976ECF03BAC9}" type="presParOf" srcId="{7CCCCD52-3661-4BC6-AAD6-8A755D839144}" destId="{4579466A-A663-40F7-A11A-7E779AE2571E}" srcOrd="0" destOrd="0" presId="urn:microsoft.com/office/officeart/2005/8/layout/cycle3"/>
    <dgm:cxn modelId="{046B8ACD-6C7C-4BC4-B6D8-04722F039D5C}" type="presParOf" srcId="{7CCCCD52-3661-4BC6-AAD6-8A755D839144}" destId="{FF5E6794-9C0B-4255-B3F5-3469FD69FB51}" srcOrd="1" destOrd="0" presId="urn:microsoft.com/office/officeart/2005/8/layout/cycle3"/>
    <dgm:cxn modelId="{63C0AAE4-18B9-4300-B07C-4FA904A7CA93}" type="presParOf" srcId="{7CCCCD52-3661-4BC6-AAD6-8A755D839144}" destId="{01D695F8-AE0C-4D34-9D79-D1298D54E0D4}" srcOrd="2" destOrd="0" presId="urn:microsoft.com/office/officeart/2005/8/layout/cycle3"/>
    <dgm:cxn modelId="{3E6481C8-BE4C-4216-AD50-63362DE9F5F5}" type="presParOf" srcId="{7CCCCD52-3661-4BC6-AAD6-8A755D839144}" destId="{519E55B5-6D61-4F1C-9AA8-5D030335675C}" srcOrd="3" destOrd="0" presId="urn:microsoft.com/office/officeart/2005/8/layout/cycle3"/>
    <dgm:cxn modelId="{4D9C9377-E230-4944-9AE3-5ACF7A5F1774}" type="presParOf" srcId="{7CCCCD52-3661-4BC6-AAD6-8A755D839144}" destId="{2F8F034F-EDD8-4234-AAA4-B376685D2B3D}" srcOrd="4" destOrd="0" presId="urn:microsoft.com/office/officeart/2005/8/layout/cycle3"/>
    <dgm:cxn modelId="{50E4332F-914C-4FF3-B1F9-796B61111431}" type="presParOf" srcId="{7CCCCD52-3661-4BC6-AAD6-8A755D839144}" destId="{C117E0A7-A81C-4312-896C-053A59D43289}" srcOrd="5" destOrd="0" presId="urn:microsoft.com/office/officeart/2005/8/layout/cycle3"/>
    <dgm:cxn modelId="{F5DCE65D-B1D1-4A0F-A4FA-883357297FC3}" type="presParOf" srcId="{7CCCCD52-3661-4BC6-AAD6-8A755D839144}" destId="{07F43012-E554-40E6-B26B-BE5DD9A41520}" srcOrd="6" destOrd="0" presId="urn:microsoft.com/office/officeart/2005/8/layout/cycle3"/>
    <dgm:cxn modelId="{A2D8D6A7-0793-4121-9EFC-F63F8A7916E0}" type="presParOf" srcId="{7CCCCD52-3661-4BC6-AAD6-8A755D839144}" destId="{5A2ADFFF-6A1C-4B01-968E-9AB464453BB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7BBE6-0520-4A8A-98CB-9E503C3B39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E00016-E222-47AB-A346-388F0239164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Vzdělávání v oblasti AI</a:t>
          </a:r>
          <a:endParaRPr lang="en-US"/>
        </a:p>
      </dgm:t>
    </dgm:pt>
    <dgm:pt modelId="{A00BC94A-618B-4E97-A257-7B5CD104461A}" type="parTrans" cxnId="{783322DD-DBB3-47F3-A181-5F62CC4E1A1E}">
      <dgm:prSet/>
      <dgm:spPr/>
      <dgm:t>
        <a:bodyPr/>
        <a:lstStyle/>
        <a:p>
          <a:endParaRPr lang="en-US"/>
        </a:p>
      </dgm:t>
    </dgm:pt>
    <dgm:pt modelId="{82FD7626-D272-4BC5-9E1C-7AAEBF49296A}" type="sibTrans" cxnId="{783322DD-DBB3-47F3-A181-5F62CC4E1A1E}">
      <dgm:prSet/>
      <dgm:spPr/>
      <dgm:t>
        <a:bodyPr/>
        <a:lstStyle/>
        <a:p>
          <a:endParaRPr lang="en-US"/>
        </a:p>
      </dgm:t>
    </dgm:pt>
    <dgm:pt modelId="{5A516152-F937-41E7-AD0D-C40BFFC89B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Beta tým pro testování Metodika AI</a:t>
          </a:r>
          <a:endParaRPr lang="en-US"/>
        </a:p>
      </dgm:t>
    </dgm:pt>
    <dgm:pt modelId="{1833A7B3-C734-45F0-A594-3155F9AAB2A6}" type="parTrans" cxnId="{20C442D5-A2A1-4478-A5EE-80E0AE1CCCC2}">
      <dgm:prSet/>
      <dgm:spPr/>
      <dgm:t>
        <a:bodyPr/>
        <a:lstStyle/>
        <a:p>
          <a:endParaRPr lang="en-US"/>
        </a:p>
      </dgm:t>
    </dgm:pt>
    <dgm:pt modelId="{8BCED5BF-47DD-4BC0-B7E1-6782C8088407}" type="sibTrans" cxnId="{20C442D5-A2A1-4478-A5EE-80E0AE1CCCC2}">
      <dgm:prSet/>
      <dgm:spPr/>
      <dgm:t>
        <a:bodyPr/>
        <a:lstStyle/>
        <a:p>
          <a:endParaRPr lang="en-US"/>
        </a:p>
      </dgm:t>
    </dgm:pt>
    <dgm:pt modelId="{6006FF82-1787-47E5-AA37-EF7B7FA2E8F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Metodická podpora v rámci zaškolení do aplikace pro zástupce všech prioritních sportů </a:t>
          </a:r>
          <a:endParaRPr lang="en-US"/>
        </a:p>
      </dgm:t>
    </dgm:pt>
    <dgm:pt modelId="{AF7ABD83-F5BF-4E29-8921-76BD67240469}" type="parTrans" cxnId="{C4AFF014-4380-4384-9318-3A21749FD67D}">
      <dgm:prSet/>
      <dgm:spPr/>
      <dgm:t>
        <a:bodyPr/>
        <a:lstStyle/>
        <a:p>
          <a:endParaRPr lang="en-US"/>
        </a:p>
      </dgm:t>
    </dgm:pt>
    <dgm:pt modelId="{EDA435B3-3D15-4A97-8165-8C48F66A4E49}" type="sibTrans" cxnId="{C4AFF014-4380-4384-9318-3A21749FD67D}">
      <dgm:prSet/>
      <dgm:spPr/>
      <dgm:t>
        <a:bodyPr/>
        <a:lstStyle/>
        <a:p>
          <a:endParaRPr lang="en-US"/>
        </a:p>
      </dgm:t>
    </dgm:pt>
    <dgm:pt modelId="{20F8C5AB-B35E-49C6-B662-23748E01142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Rozšíření funkcí Metodika AI </a:t>
          </a:r>
          <a:endParaRPr lang="en-US"/>
        </a:p>
      </dgm:t>
    </dgm:pt>
    <dgm:pt modelId="{3D2C1411-94CA-4DE2-AEA5-919B4973B11F}" type="parTrans" cxnId="{459D1F18-5D5F-4CDD-8808-20FB77F597B7}">
      <dgm:prSet/>
      <dgm:spPr/>
      <dgm:t>
        <a:bodyPr/>
        <a:lstStyle/>
        <a:p>
          <a:endParaRPr lang="en-US"/>
        </a:p>
      </dgm:t>
    </dgm:pt>
    <dgm:pt modelId="{EDE29D38-D58E-4324-B938-4FCD5CC77C37}" type="sibTrans" cxnId="{459D1F18-5D5F-4CDD-8808-20FB77F597B7}">
      <dgm:prSet/>
      <dgm:spPr/>
      <dgm:t>
        <a:bodyPr/>
        <a:lstStyle/>
        <a:p>
          <a:endParaRPr lang="en-US"/>
        </a:p>
      </dgm:t>
    </dgm:pt>
    <dgm:pt modelId="{34AB34DE-66B7-4211-8AB0-15B4D1DE2E4D}" type="pres">
      <dgm:prSet presAssocID="{DE27BBE6-0520-4A8A-98CB-9E503C3B39BD}" presName="root" presStyleCnt="0">
        <dgm:presLayoutVars>
          <dgm:dir/>
          <dgm:resizeHandles val="exact"/>
        </dgm:presLayoutVars>
      </dgm:prSet>
      <dgm:spPr/>
    </dgm:pt>
    <dgm:pt modelId="{C1362C26-B9F8-43F4-8EE1-92DE00A33C47}" type="pres">
      <dgm:prSet presAssocID="{09E00016-E222-47AB-A346-388F02391647}" presName="compNode" presStyleCnt="0"/>
      <dgm:spPr/>
    </dgm:pt>
    <dgm:pt modelId="{4F8D1F2C-D8B1-432F-B763-24D69A26765D}" type="pres">
      <dgm:prSet presAssocID="{09E00016-E222-47AB-A346-388F02391647}" presName="bgRect" presStyleLbl="bgShp" presStyleIdx="0" presStyleCnt="4"/>
      <dgm:spPr/>
    </dgm:pt>
    <dgm:pt modelId="{2BF06041-21E3-4329-B49A-77EB05AE8360}" type="pres">
      <dgm:prSet presAssocID="{09E00016-E222-47AB-A346-388F023916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7D8E6425-0BAD-4AE1-8752-3AEE1C631F0F}" type="pres">
      <dgm:prSet presAssocID="{09E00016-E222-47AB-A346-388F02391647}" presName="spaceRect" presStyleCnt="0"/>
      <dgm:spPr/>
    </dgm:pt>
    <dgm:pt modelId="{6BA0C368-42EA-40B8-AC6B-290AFAC85B4B}" type="pres">
      <dgm:prSet presAssocID="{09E00016-E222-47AB-A346-388F02391647}" presName="parTx" presStyleLbl="revTx" presStyleIdx="0" presStyleCnt="4">
        <dgm:presLayoutVars>
          <dgm:chMax val="0"/>
          <dgm:chPref val="0"/>
        </dgm:presLayoutVars>
      </dgm:prSet>
      <dgm:spPr/>
    </dgm:pt>
    <dgm:pt modelId="{CC8A7909-5F3E-457D-A54F-47223BA4F4ED}" type="pres">
      <dgm:prSet presAssocID="{82FD7626-D272-4BC5-9E1C-7AAEBF49296A}" presName="sibTrans" presStyleCnt="0"/>
      <dgm:spPr/>
    </dgm:pt>
    <dgm:pt modelId="{62B978F2-7E14-4FF6-88BA-E3D56CF1750E}" type="pres">
      <dgm:prSet presAssocID="{5A516152-F937-41E7-AD0D-C40BFFC89B58}" presName="compNode" presStyleCnt="0"/>
      <dgm:spPr/>
    </dgm:pt>
    <dgm:pt modelId="{BF26E60D-131F-43FE-B679-2E7E63CE1B1E}" type="pres">
      <dgm:prSet presAssocID="{5A516152-F937-41E7-AD0D-C40BFFC89B58}" presName="bgRect" presStyleLbl="bgShp" presStyleIdx="1" presStyleCnt="4"/>
      <dgm:spPr/>
    </dgm:pt>
    <dgm:pt modelId="{B70B4C34-08FE-4A29-B5D3-842F36485C33}" type="pres">
      <dgm:prSet presAssocID="{5A516152-F937-41E7-AD0D-C40BFFC89B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CDF3402A-AFFF-44BE-AF56-7F3701C7AD01}" type="pres">
      <dgm:prSet presAssocID="{5A516152-F937-41E7-AD0D-C40BFFC89B58}" presName="spaceRect" presStyleCnt="0"/>
      <dgm:spPr/>
    </dgm:pt>
    <dgm:pt modelId="{8F639D53-DEBA-4CBE-80BB-47AAE9982178}" type="pres">
      <dgm:prSet presAssocID="{5A516152-F937-41E7-AD0D-C40BFFC89B58}" presName="parTx" presStyleLbl="revTx" presStyleIdx="1" presStyleCnt="4">
        <dgm:presLayoutVars>
          <dgm:chMax val="0"/>
          <dgm:chPref val="0"/>
        </dgm:presLayoutVars>
      </dgm:prSet>
      <dgm:spPr/>
    </dgm:pt>
    <dgm:pt modelId="{305C9CED-F36A-492E-AA1F-C2687DB16496}" type="pres">
      <dgm:prSet presAssocID="{8BCED5BF-47DD-4BC0-B7E1-6782C8088407}" presName="sibTrans" presStyleCnt="0"/>
      <dgm:spPr/>
    </dgm:pt>
    <dgm:pt modelId="{90BCA892-3A3F-476E-8B0E-BC79F1054414}" type="pres">
      <dgm:prSet presAssocID="{6006FF82-1787-47E5-AA37-EF7B7FA2E8FE}" presName="compNode" presStyleCnt="0"/>
      <dgm:spPr/>
    </dgm:pt>
    <dgm:pt modelId="{49509B8B-727F-4881-AAA2-F6EAA946CF73}" type="pres">
      <dgm:prSet presAssocID="{6006FF82-1787-47E5-AA37-EF7B7FA2E8FE}" presName="bgRect" presStyleLbl="bgShp" presStyleIdx="2" presStyleCnt="4"/>
      <dgm:spPr/>
    </dgm:pt>
    <dgm:pt modelId="{7F3AFD9B-FD94-4701-982B-F06C1154F28D}" type="pres">
      <dgm:prSet presAssocID="{6006FF82-1787-47E5-AA37-EF7B7FA2E8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79308A8-EED7-43BB-8899-2ABB27E279FC}" type="pres">
      <dgm:prSet presAssocID="{6006FF82-1787-47E5-AA37-EF7B7FA2E8FE}" presName="spaceRect" presStyleCnt="0"/>
      <dgm:spPr/>
    </dgm:pt>
    <dgm:pt modelId="{8E8B50A3-599B-4D70-AD6C-C67F466AA6C1}" type="pres">
      <dgm:prSet presAssocID="{6006FF82-1787-47E5-AA37-EF7B7FA2E8FE}" presName="parTx" presStyleLbl="revTx" presStyleIdx="2" presStyleCnt="4">
        <dgm:presLayoutVars>
          <dgm:chMax val="0"/>
          <dgm:chPref val="0"/>
        </dgm:presLayoutVars>
      </dgm:prSet>
      <dgm:spPr/>
    </dgm:pt>
    <dgm:pt modelId="{5637DFF2-6B82-4711-B6A3-F021C9D14112}" type="pres">
      <dgm:prSet presAssocID="{EDA435B3-3D15-4A97-8165-8C48F66A4E49}" presName="sibTrans" presStyleCnt="0"/>
      <dgm:spPr/>
    </dgm:pt>
    <dgm:pt modelId="{5413A953-8B44-4878-ACEE-63F50CD89524}" type="pres">
      <dgm:prSet presAssocID="{20F8C5AB-B35E-49C6-B662-23748E011420}" presName="compNode" presStyleCnt="0"/>
      <dgm:spPr/>
    </dgm:pt>
    <dgm:pt modelId="{F72645B1-4308-460F-83BB-4E16BEFFF67E}" type="pres">
      <dgm:prSet presAssocID="{20F8C5AB-B35E-49C6-B662-23748E011420}" presName="bgRect" presStyleLbl="bgShp" presStyleIdx="3" presStyleCnt="4"/>
      <dgm:spPr/>
    </dgm:pt>
    <dgm:pt modelId="{3C6EC3DE-004E-4E93-B0AD-F5509783A3B6}" type="pres">
      <dgm:prSet presAssocID="{20F8C5AB-B35E-49C6-B662-23748E0114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B4BD9FF0-8218-4A48-9C0C-DB17A96AE4D1}" type="pres">
      <dgm:prSet presAssocID="{20F8C5AB-B35E-49C6-B662-23748E011420}" presName="spaceRect" presStyleCnt="0"/>
      <dgm:spPr/>
    </dgm:pt>
    <dgm:pt modelId="{15F4293F-604A-4A15-BC95-61B0C3FF5006}" type="pres">
      <dgm:prSet presAssocID="{20F8C5AB-B35E-49C6-B662-23748E01142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D08400A-D4E5-49AC-92F1-DAE5CF885D17}" type="presOf" srcId="{6006FF82-1787-47E5-AA37-EF7B7FA2E8FE}" destId="{8E8B50A3-599B-4D70-AD6C-C67F466AA6C1}" srcOrd="0" destOrd="0" presId="urn:microsoft.com/office/officeart/2018/2/layout/IconVerticalSolidList"/>
    <dgm:cxn modelId="{015B580B-8EA0-416F-B8B4-2DB9589FE699}" type="presOf" srcId="{DE27BBE6-0520-4A8A-98CB-9E503C3B39BD}" destId="{34AB34DE-66B7-4211-8AB0-15B4D1DE2E4D}" srcOrd="0" destOrd="0" presId="urn:microsoft.com/office/officeart/2018/2/layout/IconVerticalSolidList"/>
    <dgm:cxn modelId="{2C26D612-E043-4CC9-963D-E5F4ED601876}" type="presOf" srcId="{20F8C5AB-B35E-49C6-B662-23748E011420}" destId="{15F4293F-604A-4A15-BC95-61B0C3FF5006}" srcOrd="0" destOrd="0" presId="urn:microsoft.com/office/officeart/2018/2/layout/IconVerticalSolidList"/>
    <dgm:cxn modelId="{C4AFF014-4380-4384-9318-3A21749FD67D}" srcId="{DE27BBE6-0520-4A8A-98CB-9E503C3B39BD}" destId="{6006FF82-1787-47E5-AA37-EF7B7FA2E8FE}" srcOrd="2" destOrd="0" parTransId="{AF7ABD83-F5BF-4E29-8921-76BD67240469}" sibTransId="{EDA435B3-3D15-4A97-8165-8C48F66A4E49}"/>
    <dgm:cxn modelId="{459D1F18-5D5F-4CDD-8808-20FB77F597B7}" srcId="{DE27BBE6-0520-4A8A-98CB-9E503C3B39BD}" destId="{20F8C5AB-B35E-49C6-B662-23748E011420}" srcOrd="3" destOrd="0" parTransId="{3D2C1411-94CA-4DE2-AEA5-919B4973B11F}" sibTransId="{EDE29D38-D58E-4324-B938-4FCD5CC77C37}"/>
    <dgm:cxn modelId="{0D1A9043-0A5F-43B9-84F6-FB7F84645A06}" type="presOf" srcId="{09E00016-E222-47AB-A346-388F02391647}" destId="{6BA0C368-42EA-40B8-AC6B-290AFAC85B4B}" srcOrd="0" destOrd="0" presId="urn:microsoft.com/office/officeart/2018/2/layout/IconVerticalSolidList"/>
    <dgm:cxn modelId="{F2734AC2-A587-4B32-9F95-D4942D24D5E7}" type="presOf" srcId="{5A516152-F937-41E7-AD0D-C40BFFC89B58}" destId="{8F639D53-DEBA-4CBE-80BB-47AAE9982178}" srcOrd="0" destOrd="0" presId="urn:microsoft.com/office/officeart/2018/2/layout/IconVerticalSolidList"/>
    <dgm:cxn modelId="{20C442D5-A2A1-4478-A5EE-80E0AE1CCCC2}" srcId="{DE27BBE6-0520-4A8A-98CB-9E503C3B39BD}" destId="{5A516152-F937-41E7-AD0D-C40BFFC89B58}" srcOrd="1" destOrd="0" parTransId="{1833A7B3-C734-45F0-A594-3155F9AAB2A6}" sibTransId="{8BCED5BF-47DD-4BC0-B7E1-6782C8088407}"/>
    <dgm:cxn modelId="{783322DD-DBB3-47F3-A181-5F62CC4E1A1E}" srcId="{DE27BBE6-0520-4A8A-98CB-9E503C3B39BD}" destId="{09E00016-E222-47AB-A346-388F02391647}" srcOrd="0" destOrd="0" parTransId="{A00BC94A-618B-4E97-A257-7B5CD104461A}" sibTransId="{82FD7626-D272-4BC5-9E1C-7AAEBF49296A}"/>
    <dgm:cxn modelId="{89399F13-458B-492D-84A3-1F00C4274ADF}" type="presParOf" srcId="{34AB34DE-66B7-4211-8AB0-15B4D1DE2E4D}" destId="{C1362C26-B9F8-43F4-8EE1-92DE00A33C47}" srcOrd="0" destOrd="0" presId="urn:microsoft.com/office/officeart/2018/2/layout/IconVerticalSolidList"/>
    <dgm:cxn modelId="{59EE27B3-23A2-440F-8A9F-09D40FC3049D}" type="presParOf" srcId="{C1362C26-B9F8-43F4-8EE1-92DE00A33C47}" destId="{4F8D1F2C-D8B1-432F-B763-24D69A26765D}" srcOrd="0" destOrd="0" presId="urn:microsoft.com/office/officeart/2018/2/layout/IconVerticalSolidList"/>
    <dgm:cxn modelId="{25875309-F361-4E6F-93A5-F0010BA6D577}" type="presParOf" srcId="{C1362C26-B9F8-43F4-8EE1-92DE00A33C47}" destId="{2BF06041-21E3-4329-B49A-77EB05AE8360}" srcOrd="1" destOrd="0" presId="urn:microsoft.com/office/officeart/2018/2/layout/IconVerticalSolidList"/>
    <dgm:cxn modelId="{B5EC0F64-D7EF-470C-BD1A-6B43D411CECE}" type="presParOf" srcId="{C1362C26-B9F8-43F4-8EE1-92DE00A33C47}" destId="{7D8E6425-0BAD-4AE1-8752-3AEE1C631F0F}" srcOrd="2" destOrd="0" presId="urn:microsoft.com/office/officeart/2018/2/layout/IconVerticalSolidList"/>
    <dgm:cxn modelId="{8E9D9108-A9DC-4DD7-BDC7-A7CBE85A9817}" type="presParOf" srcId="{C1362C26-B9F8-43F4-8EE1-92DE00A33C47}" destId="{6BA0C368-42EA-40B8-AC6B-290AFAC85B4B}" srcOrd="3" destOrd="0" presId="urn:microsoft.com/office/officeart/2018/2/layout/IconVerticalSolidList"/>
    <dgm:cxn modelId="{0B365B85-2185-4312-A674-3DF9F4D2F10D}" type="presParOf" srcId="{34AB34DE-66B7-4211-8AB0-15B4D1DE2E4D}" destId="{CC8A7909-5F3E-457D-A54F-47223BA4F4ED}" srcOrd="1" destOrd="0" presId="urn:microsoft.com/office/officeart/2018/2/layout/IconVerticalSolidList"/>
    <dgm:cxn modelId="{5EA829F7-79A3-4DFC-8E67-26F29CC05C07}" type="presParOf" srcId="{34AB34DE-66B7-4211-8AB0-15B4D1DE2E4D}" destId="{62B978F2-7E14-4FF6-88BA-E3D56CF1750E}" srcOrd="2" destOrd="0" presId="urn:microsoft.com/office/officeart/2018/2/layout/IconVerticalSolidList"/>
    <dgm:cxn modelId="{CD5DA3F8-862B-4DE1-BD37-F3488FE76015}" type="presParOf" srcId="{62B978F2-7E14-4FF6-88BA-E3D56CF1750E}" destId="{BF26E60D-131F-43FE-B679-2E7E63CE1B1E}" srcOrd="0" destOrd="0" presId="urn:microsoft.com/office/officeart/2018/2/layout/IconVerticalSolidList"/>
    <dgm:cxn modelId="{1088730A-C1A9-48C2-BC1C-DB0B80FA318B}" type="presParOf" srcId="{62B978F2-7E14-4FF6-88BA-E3D56CF1750E}" destId="{B70B4C34-08FE-4A29-B5D3-842F36485C33}" srcOrd="1" destOrd="0" presId="urn:microsoft.com/office/officeart/2018/2/layout/IconVerticalSolidList"/>
    <dgm:cxn modelId="{7E0487E1-6614-4EF5-8C4E-6903A6B4B89D}" type="presParOf" srcId="{62B978F2-7E14-4FF6-88BA-E3D56CF1750E}" destId="{CDF3402A-AFFF-44BE-AF56-7F3701C7AD01}" srcOrd="2" destOrd="0" presId="urn:microsoft.com/office/officeart/2018/2/layout/IconVerticalSolidList"/>
    <dgm:cxn modelId="{8BEA6EC2-60BE-431C-91AA-BDC03DC282B1}" type="presParOf" srcId="{62B978F2-7E14-4FF6-88BA-E3D56CF1750E}" destId="{8F639D53-DEBA-4CBE-80BB-47AAE9982178}" srcOrd="3" destOrd="0" presId="urn:microsoft.com/office/officeart/2018/2/layout/IconVerticalSolidList"/>
    <dgm:cxn modelId="{F3B778D5-9455-48F1-A2AF-08BDA8CCFE60}" type="presParOf" srcId="{34AB34DE-66B7-4211-8AB0-15B4D1DE2E4D}" destId="{305C9CED-F36A-492E-AA1F-C2687DB16496}" srcOrd="3" destOrd="0" presId="urn:microsoft.com/office/officeart/2018/2/layout/IconVerticalSolidList"/>
    <dgm:cxn modelId="{1ABA48E3-392E-4954-8782-66E98DA645D5}" type="presParOf" srcId="{34AB34DE-66B7-4211-8AB0-15B4D1DE2E4D}" destId="{90BCA892-3A3F-476E-8B0E-BC79F1054414}" srcOrd="4" destOrd="0" presId="urn:microsoft.com/office/officeart/2018/2/layout/IconVerticalSolidList"/>
    <dgm:cxn modelId="{0AFB0FBD-687E-4494-B7E8-735D3409D662}" type="presParOf" srcId="{90BCA892-3A3F-476E-8B0E-BC79F1054414}" destId="{49509B8B-727F-4881-AAA2-F6EAA946CF73}" srcOrd="0" destOrd="0" presId="urn:microsoft.com/office/officeart/2018/2/layout/IconVerticalSolidList"/>
    <dgm:cxn modelId="{2DEE8038-9481-4F65-B85A-D4DCC0054841}" type="presParOf" srcId="{90BCA892-3A3F-476E-8B0E-BC79F1054414}" destId="{7F3AFD9B-FD94-4701-982B-F06C1154F28D}" srcOrd="1" destOrd="0" presId="urn:microsoft.com/office/officeart/2018/2/layout/IconVerticalSolidList"/>
    <dgm:cxn modelId="{BF3BA29B-B16A-4175-BF7E-E7E23AB71484}" type="presParOf" srcId="{90BCA892-3A3F-476E-8B0E-BC79F1054414}" destId="{079308A8-EED7-43BB-8899-2ABB27E279FC}" srcOrd="2" destOrd="0" presId="urn:microsoft.com/office/officeart/2018/2/layout/IconVerticalSolidList"/>
    <dgm:cxn modelId="{5329A20C-AEAB-4B16-A522-7EF3C87C4E79}" type="presParOf" srcId="{90BCA892-3A3F-476E-8B0E-BC79F1054414}" destId="{8E8B50A3-599B-4D70-AD6C-C67F466AA6C1}" srcOrd="3" destOrd="0" presId="urn:microsoft.com/office/officeart/2018/2/layout/IconVerticalSolidList"/>
    <dgm:cxn modelId="{8E08A38F-B48D-4C90-AE72-6D7104721F66}" type="presParOf" srcId="{34AB34DE-66B7-4211-8AB0-15B4D1DE2E4D}" destId="{5637DFF2-6B82-4711-B6A3-F021C9D14112}" srcOrd="5" destOrd="0" presId="urn:microsoft.com/office/officeart/2018/2/layout/IconVerticalSolidList"/>
    <dgm:cxn modelId="{E96EE050-C6D5-4DF7-8681-53211C6C0117}" type="presParOf" srcId="{34AB34DE-66B7-4211-8AB0-15B4D1DE2E4D}" destId="{5413A953-8B44-4878-ACEE-63F50CD89524}" srcOrd="6" destOrd="0" presId="urn:microsoft.com/office/officeart/2018/2/layout/IconVerticalSolidList"/>
    <dgm:cxn modelId="{08943AE8-AF44-4780-8F09-CDCEEF2EE4D2}" type="presParOf" srcId="{5413A953-8B44-4878-ACEE-63F50CD89524}" destId="{F72645B1-4308-460F-83BB-4E16BEFFF67E}" srcOrd="0" destOrd="0" presId="urn:microsoft.com/office/officeart/2018/2/layout/IconVerticalSolidList"/>
    <dgm:cxn modelId="{C66FB0D9-44D7-4715-B705-3F5D54C8459C}" type="presParOf" srcId="{5413A953-8B44-4878-ACEE-63F50CD89524}" destId="{3C6EC3DE-004E-4E93-B0AD-F5509783A3B6}" srcOrd="1" destOrd="0" presId="urn:microsoft.com/office/officeart/2018/2/layout/IconVerticalSolidList"/>
    <dgm:cxn modelId="{A8B91588-843D-4D84-AA3D-A6C4B01F999A}" type="presParOf" srcId="{5413A953-8B44-4878-ACEE-63F50CD89524}" destId="{B4BD9FF0-8218-4A48-9C0C-DB17A96AE4D1}" srcOrd="2" destOrd="0" presId="urn:microsoft.com/office/officeart/2018/2/layout/IconVerticalSolidList"/>
    <dgm:cxn modelId="{43A76494-708F-4355-B304-47D8BA56A26A}" type="presParOf" srcId="{5413A953-8B44-4878-ACEE-63F50CD89524}" destId="{15F4293F-604A-4A15-BC95-61B0C3FF5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E6794-9C0B-4255-B3F5-3469FD69FB51}">
      <dsp:nvSpPr>
        <dsp:cNvPr id="0" name=""/>
        <dsp:cNvSpPr/>
      </dsp:nvSpPr>
      <dsp:spPr>
        <a:xfrm>
          <a:off x="1410251" y="-25565"/>
          <a:ext cx="3700361" cy="3700361"/>
        </a:xfrm>
        <a:prstGeom prst="circularArrow">
          <a:avLst>
            <a:gd name="adj1" fmla="val 5544"/>
            <a:gd name="adj2" fmla="val 330680"/>
            <a:gd name="adj3" fmla="val 14522845"/>
            <a:gd name="adj4" fmla="val 169461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9466A-A663-40F7-A11A-7E779AE2571E}">
      <dsp:nvSpPr>
        <dsp:cNvPr id="0" name=""/>
        <dsp:cNvSpPr/>
      </dsp:nvSpPr>
      <dsp:spPr>
        <a:xfrm>
          <a:off x="2687309" y="284"/>
          <a:ext cx="1146245" cy="57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i="1" kern="1200"/>
            <a:t>Metodici </a:t>
          </a:r>
          <a:endParaRPr lang="en-US" sz="800" kern="1200"/>
        </a:p>
      </dsp:txBody>
      <dsp:txXfrm>
        <a:off x="2715287" y="28262"/>
        <a:ext cx="1090289" cy="517166"/>
      </dsp:txXfrm>
    </dsp:sp>
    <dsp:sp modelId="{01D695F8-AE0C-4D34-9D79-D1298D54E0D4}">
      <dsp:nvSpPr>
        <dsp:cNvPr id="0" name=""/>
        <dsp:cNvSpPr/>
      </dsp:nvSpPr>
      <dsp:spPr>
        <a:xfrm>
          <a:off x="3921023" y="594410"/>
          <a:ext cx="1146245" cy="57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i="1" kern="1200" dirty="0"/>
            <a:t>Trenéři</a:t>
          </a:r>
          <a:endParaRPr lang="en-US" sz="800" kern="1200" dirty="0"/>
        </a:p>
      </dsp:txBody>
      <dsp:txXfrm>
        <a:off x="3949001" y="622388"/>
        <a:ext cx="1090289" cy="517166"/>
      </dsp:txXfrm>
    </dsp:sp>
    <dsp:sp modelId="{519E55B5-6D61-4F1C-9AA8-5D030335675C}">
      <dsp:nvSpPr>
        <dsp:cNvPr id="0" name=""/>
        <dsp:cNvSpPr/>
      </dsp:nvSpPr>
      <dsp:spPr>
        <a:xfrm>
          <a:off x="4225725" y="1929397"/>
          <a:ext cx="1146245" cy="57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i="1" kern="1200" dirty="0"/>
            <a:t>Lékaři, fyzioterapeuti</a:t>
          </a:r>
          <a:endParaRPr lang="en-US" sz="800" kern="1200" dirty="0"/>
        </a:p>
      </dsp:txBody>
      <dsp:txXfrm>
        <a:off x="4253703" y="1957375"/>
        <a:ext cx="1090289" cy="517166"/>
      </dsp:txXfrm>
    </dsp:sp>
    <dsp:sp modelId="{2F8F034F-EDD8-4234-AAA4-B376685D2B3D}">
      <dsp:nvSpPr>
        <dsp:cNvPr id="0" name=""/>
        <dsp:cNvSpPr/>
      </dsp:nvSpPr>
      <dsp:spPr>
        <a:xfrm>
          <a:off x="3371969" y="2999974"/>
          <a:ext cx="1146245" cy="57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i="1" kern="1200"/>
            <a:t>Nutriční specialisté </a:t>
          </a:r>
          <a:endParaRPr lang="en-US" sz="800" kern="1200"/>
        </a:p>
      </dsp:txBody>
      <dsp:txXfrm>
        <a:off x="3399947" y="3027952"/>
        <a:ext cx="1090289" cy="517166"/>
      </dsp:txXfrm>
    </dsp:sp>
    <dsp:sp modelId="{C117E0A7-A81C-4312-896C-053A59D43289}">
      <dsp:nvSpPr>
        <dsp:cNvPr id="0" name=""/>
        <dsp:cNvSpPr/>
      </dsp:nvSpPr>
      <dsp:spPr>
        <a:xfrm>
          <a:off x="2002650" y="2999974"/>
          <a:ext cx="1146245" cy="57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i="1" kern="1200" dirty="0"/>
            <a:t>Psychologové </a:t>
          </a:r>
          <a:endParaRPr lang="en-US" sz="800" kern="1200" dirty="0"/>
        </a:p>
      </dsp:txBody>
      <dsp:txXfrm>
        <a:off x="2030628" y="3027952"/>
        <a:ext cx="1090289" cy="517166"/>
      </dsp:txXfrm>
    </dsp:sp>
    <dsp:sp modelId="{07F43012-E554-40E6-B26B-BE5DD9A41520}">
      <dsp:nvSpPr>
        <dsp:cNvPr id="0" name=""/>
        <dsp:cNvSpPr/>
      </dsp:nvSpPr>
      <dsp:spPr>
        <a:xfrm>
          <a:off x="1148893" y="1929397"/>
          <a:ext cx="1146245" cy="57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i="1" kern="1200" dirty="0"/>
            <a:t>Sportovci </a:t>
          </a:r>
          <a:endParaRPr lang="en-US" sz="800" kern="1200" dirty="0"/>
        </a:p>
      </dsp:txBody>
      <dsp:txXfrm>
        <a:off x="1176871" y="1957375"/>
        <a:ext cx="1090289" cy="517166"/>
      </dsp:txXfrm>
    </dsp:sp>
    <dsp:sp modelId="{5A2ADFFF-6A1C-4B01-968E-9AB464453BBD}">
      <dsp:nvSpPr>
        <dsp:cNvPr id="0" name=""/>
        <dsp:cNvSpPr/>
      </dsp:nvSpPr>
      <dsp:spPr>
        <a:xfrm>
          <a:off x="1453595" y="594410"/>
          <a:ext cx="1146245" cy="57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i="1" kern="1200" dirty="0"/>
            <a:t>18 veřejných vysokých škol</a:t>
          </a:r>
          <a:endParaRPr lang="en-US" sz="800" kern="1200" dirty="0"/>
        </a:p>
      </dsp:txBody>
      <dsp:txXfrm>
        <a:off x="1481573" y="622388"/>
        <a:ext cx="1090289" cy="517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D1F2C-D8B1-432F-B763-24D69A26765D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06041-21E3-4329-B49A-77EB05AE836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0C368-42EA-40B8-AC6B-290AFAC85B4B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Vzdělávání v oblasti AI</a:t>
          </a:r>
          <a:endParaRPr lang="en-US" sz="2200" kern="1200"/>
        </a:p>
      </dsp:txBody>
      <dsp:txXfrm>
        <a:off x="1057183" y="1805"/>
        <a:ext cx="9458416" cy="915310"/>
      </dsp:txXfrm>
    </dsp:sp>
    <dsp:sp modelId="{BF26E60D-131F-43FE-B679-2E7E63CE1B1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B4C34-08FE-4A29-B5D3-842F36485C3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39D53-DEBA-4CBE-80BB-47AAE9982178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Beta tým pro testování Metodika AI</a:t>
          </a:r>
          <a:endParaRPr lang="en-US" sz="2200" kern="1200"/>
        </a:p>
      </dsp:txBody>
      <dsp:txXfrm>
        <a:off x="1057183" y="1145944"/>
        <a:ext cx="9458416" cy="915310"/>
      </dsp:txXfrm>
    </dsp:sp>
    <dsp:sp modelId="{49509B8B-727F-4881-AAA2-F6EAA946CF73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AFD9B-FD94-4701-982B-F06C1154F28D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B50A3-599B-4D70-AD6C-C67F466AA6C1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Metodická podpora v rámci zaškolení do aplikace pro zástupce všech prioritních sportů </a:t>
          </a:r>
          <a:endParaRPr lang="en-US" sz="2200" kern="1200"/>
        </a:p>
      </dsp:txBody>
      <dsp:txXfrm>
        <a:off x="1057183" y="2290082"/>
        <a:ext cx="9458416" cy="915310"/>
      </dsp:txXfrm>
    </dsp:sp>
    <dsp:sp modelId="{F72645B1-4308-460F-83BB-4E16BEFFF67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EC3DE-004E-4E93-B0AD-F5509783A3B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293F-604A-4A15-BC95-61B0C3FF5006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Rozšíření funkcí Metodika AI 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994DC-2E8E-FA11-0768-8092DA2B4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43F34-DD82-B97E-AB78-137428E76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C3188C-6AB9-518F-7EBB-F6D958EA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77F66-6C80-F782-021D-34F287E0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927856-AE2E-DD7D-D050-0CF637AB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98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43BD1-F2F3-0452-C9C3-D6BD9F60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1B2801-70FB-8226-68B5-8C39FF1E7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67DD2-6995-300B-B94A-887A9134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10C9F5-29FF-04A0-8FEB-0D3D29A8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0BC590-0656-1398-7EE3-584A28E6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15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421645-F996-114E-9B28-F45B0F0C9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F9FA1E-40CB-E775-2C53-FECC4DDF4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D0EE3A-FF41-2302-1A42-982B652D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4C487-500E-BDBB-4972-153ADBDA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1494F-E6D9-1EEF-8148-7DC0DE65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04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46792-F47B-120A-308A-68E40C16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02B84-EC24-C5AB-E34F-98942568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9D57D-56D3-28FB-BDE6-8EED9F52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378BF-10CF-412A-0733-6D340726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68540-4B2A-AAF3-EA14-D32FBEA3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2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C6FB9-ED55-79E2-A9B1-7BF3B5B0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163F9-DAD3-F13A-9EC5-F5F8D410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9A82A7-E101-D7D2-1A34-EE3372CF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F7731-231E-AED0-196B-25A8C403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1EBA1A-51D8-5458-852B-19553F23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3FC45-8F43-99E3-3F2E-DC584F51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A3203-DA23-7081-8F30-275D575B8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986D3F-2EC1-93B6-A8C7-668C7F125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87855F-8285-33F6-B7F2-A6EB126C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CB4BF9-0460-A96C-A983-450F20A4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CDA3A9-3393-4865-17AE-06F1BD71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8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66685-B32D-DD3D-2E18-6665CA35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02D1C5-503B-D6AE-400C-99C1EA85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449CAD-C114-488C-D60F-A2ADEF044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E90CE3-134F-F76D-3130-BA45D15D0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46567E-A3FC-4042-A933-4D8EE0B50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967210-7152-913C-B434-FF3BA6B3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C2F329-C203-7FA5-8CE2-F8089FF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456858-AB57-388C-2819-878927C4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68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3B415-03FA-5561-BE90-F3903402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CDE4FF-8653-B8C0-D84A-F8E47E7E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8D2BDC-512A-29A6-F826-228A6EE2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7C055D-1C14-072E-3EA2-AD4AA29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1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E7B91F-C407-015A-7F71-1E64431B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8B71C1-1237-D7D4-B206-11B8FD18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96E810-6612-1C1C-59AE-D5AA21CE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79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AFE68-D8DC-988F-5426-FAF6954F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A5318-61B6-19C5-82DA-8FC792C4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080C35-D8C7-8E9A-C69E-BD7FD0499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BD1B40-1A7A-9CD5-4DBB-08B7311A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7A31EC-2080-81B6-231E-95C3365D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76FCE3-3E55-2EF1-C60F-28F31EE3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9D409-51AF-C57C-001C-B0FC017D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2E7AB3-B21F-5017-9F10-0E93458C6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CB3C3F-CAA5-E61F-79AB-1E3ED78E4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F8D105-1F45-6BD9-4FC0-BC8FB46B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F180E5-2F43-8A2C-CDDC-4E2BCD02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6A5344-30A0-24F2-4D74-68C4E812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12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6A71DA-6ECC-4DDA-1C76-4EE29EE2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A4D34D-0D08-A128-56BC-52D392194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7036DB-9687-9D93-2A93-BB4BE539E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36D9-11F9-F448-B157-87B5801DD1F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B77B0-9793-E247-9B4F-6FFB86256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E314AA-0D06-DE18-4F13-2FD9FDECF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71D8-5CED-9F49-84F1-1A908E81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64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1371"/>
            <a:ext cx="9144000" cy="1255077"/>
          </a:xfrm>
        </p:spPr>
        <p:txBody>
          <a:bodyPr>
            <a:noAutofit/>
          </a:bodyPr>
          <a:lstStyle/>
          <a:p>
            <a:r>
              <a:rPr kumimoji="0" 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A27E48"/>
                </a:solidFill>
                <a:effectLst/>
                <a:uLnTx/>
                <a:uFillTx/>
                <a:latin typeface="Myriad Pro Semibold"/>
                <a:ea typeface="+mj-ea"/>
              </a:rPr>
              <a:t>Vědecko-výzkumná podpora české reprezentace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CE2373-09A9-4082-3AC9-F6633387E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kumimoji="0" lang="en-US" sz="3330" b="0" i="0" u="none" strike="noStrike" kern="1200" cap="none" spc="0" normalizeH="0" baseline="0" noProof="0" dirty="0">
                <a:ln>
                  <a:noFill/>
                </a:ln>
                <a:solidFill>
                  <a:srgbClr val="A27E48"/>
                </a:solidFill>
                <a:effectLst/>
                <a:uLnTx/>
                <a:uFillTx/>
                <a:latin typeface="Myriad Pro Semibold"/>
                <a:ea typeface="+mj-ea"/>
              </a:rPr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20F1D8-686C-4428-D972-FF1BC2BDDDD3}"/>
              </a:ext>
            </a:extLst>
          </p:cNvPr>
          <p:cNvSpPr txBox="1"/>
          <p:nvPr/>
        </p:nvSpPr>
        <p:spPr>
          <a:xfrm>
            <a:off x="1524000" y="314317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  <a:latin typeface="Myriad Pro Semibold"/>
                <a:ea typeface="+mj-ea"/>
              </a:rPr>
              <a:t>Projekt č. 2 – Využití AI ve vrcholovém sportu </a:t>
            </a:r>
          </a:p>
          <a:p>
            <a:pPr algn="ctr"/>
            <a:endParaRPr lang="cs-CZ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5F26FB-5188-EB7F-497C-305841D2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413731-4998-308C-3392-025B586E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921"/>
          <a:stretch/>
        </p:blipFill>
        <p:spPr>
          <a:xfrm>
            <a:off x="619669" y="5994400"/>
            <a:ext cx="2103302" cy="7010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F1E8B2D-6C71-5597-01A9-0CAAD7F37C74}"/>
              </a:ext>
            </a:extLst>
          </p:cNvPr>
          <p:cNvSpPr txBox="1"/>
          <p:nvPr/>
        </p:nvSpPr>
        <p:spPr>
          <a:xfrm>
            <a:off x="4719939" y="6161808"/>
            <a:ext cx="6482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Myriad Pro Semibold"/>
                <a:ea typeface="Aptos" panose="020B0004020202020204" pitchFamily="34" charset="0"/>
                <a:cs typeface="Aptos" panose="020B0004020202020204" pitchFamily="34" charset="0"/>
              </a:rPr>
              <a:t>28</a:t>
            </a:r>
            <a:r>
              <a:rPr lang="cs-CZ" sz="1800" dirty="0">
                <a:solidFill>
                  <a:srgbClr val="0070C0"/>
                </a:solidFill>
                <a:effectLst/>
                <a:latin typeface="Myriad Pro Semibold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cs-CZ" dirty="0">
                <a:solidFill>
                  <a:srgbClr val="0070C0"/>
                </a:solidFill>
                <a:latin typeface="Myriad Pro Semibold"/>
                <a:ea typeface="Aptos" panose="020B0004020202020204" pitchFamily="34" charset="0"/>
                <a:cs typeface="Aptos" panose="020B0004020202020204" pitchFamily="34" charset="0"/>
              </a:rPr>
              <a:t>l</a:t>
            </a:r>
            <a:r>
              <a:rPr lang="cs-CZ" sz="1800" dirty="0">
                <a:solidFill>
                  <a:srgbClr val="0070C0"/>
                </a:solidFill>
                <a:effectLst/>
                <a:latin typeface="Myriad Pro Semibold"/>
                <a:ea typeface="Aptos" panose="020B0004020202020204" pitchFamily="34" charset="0"/>
                <a:cs typeface="Aptos" panose="020B0004020202020204" pitchFamily="34" charset="0"/>
              </a:rPr>
              <a:t>istopadu 2024, Dříteč</a:t>
            </a:r>
            <a:endParaRPr lang="cs-CZ" dirty="0">
              <a:solidFill>
                <a:srgbClr val="0070C0"/>
              </a:solidFill>
              <a:latin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0608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snímek obrazovky, savec&#10;&#10;Popis byl vytvořen automaticky">
            <a:extLst>
              <a:ext uri="{FF2B5EF4-FFF2-40B4-BE49-F238E27FC236}">
                <a16:creationId xmlns:a16="http://schemas.microsoft.com/office/drawing/2014/main" id="{3BB0CDD7-3534-97BD-E523-643D3A3C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20" y="81943"/>
            <a:ext cx="8757920" cy="619623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6927B84-1991-9832-6D32-9EA93F7645F0}"/>
              </a:ext>
            </a:extLst>
          </p:cNvPr>
          <p:cNvSpPr txBox="1"/>
          <p:nvPr/>
        </p:nvSpPr>
        <p:spPr>
          <a:xfrm>
            <a:off x="8016240" y="6406725"/>
            <a:ext cx="395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Celkem cca 160 účastníků/28 sportů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1241F7F-9199-3F0F-33EF-3C29A273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2" y="6057725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548"/>
            <a:ext cx="10515600" cy="55978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A27E48"/>
                </a:solidFill>
                <a:latin typeface="Myriad Pro Semibold"/>
              </a:rPr>
              <a:t>Vědecko-výzkumná podpora české reprezentace</a:t>
            </a:r>
            <a:endParaRPr lang="cs-CZ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CE2373-09A9-4082-3AC9-F663338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249680"/>
            <a:ext cx="10835640" cy="4663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b="1" dirty="0">
                <a:solidFill>
                  <a:schemeClr val="accent2">
                    <a:lumMod val="75000"/>
                  </a:schemeClr>
                </a:solidFill>
              </a:rPr>
              <a:t>Okruh C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chemeClr val="accent1"/>
                </a:solidFill>
                <a:highlight>
                  <a:srgbClr val="FFFFFF"/>
                </a:highlight>
              </a:rPr>
              <a:t>Okruh C</a:t>
            </a:r>
            <a:r>
              <a:rPr lang="cs-CZ" sz="2000" b="1" dirty="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r>
              <a:rPr lang="cs-CZ" sz="2000" b="1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i="1" dirty="0">
                <a:solidFill>
                  <a:srgbClr val="0D0D0D"/>
                </a:solidFill>
                <a:highlight>
                  <a:srgbClr val="FFFFFF"/>
                </a:highlight>
              </a:rPr>
              <a:t>vytvořit</a:t>
            </a:r>
            <a:r>
              <a:rPr lang="cs-CZ" sz="2000" kern="100" dirty="0">
                <a:effectLst/>
              </a:rPr>
              <a:t> </a:t>
            </a:r>
            <a:r>
              <a:rPr lang="cs-CZ" sz="2000" i="1" kern="100" dirty="0">
                <a:solidFill>
                  <a:srgbClr val="FF0000"/>
                </a:solidFill>
                <a:effectLst/>
              </a:rPr>
              <a:t>Metodický AI asistent</a:t>
            </a:r>
            <a:r>
              <a:rPr lang="cs-CZ" sz="2000" kern="100" dirty="0">
                <a:effectLst/>
              </a:rPr>
              <a:t>, který bude přizpůsoben dle preferencí prioritních sportů a s ohledem na vývoj AI v budoucnosti.</a:t>
            </a:r>
            <a:endParaRPr lang="cs-CZ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Výstupem projektu bude specializovaná aplikace, jež bude sloužit jako virtuální konzultant, který poskytuje odborné a zároveň srozumitelné odpovědi na specifické otázky z oblasti vrcholového sportu.</a:t>
            </a:r>
          </a:p>
          <a:p>
            <a:pPr algn="just" rtl="0">
              <a:spcAft>
                <a:spcPts val="1000"/>
              </a:spcAft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Primárním cílem aplikace tak bude s využitím globálního LLM AI a vložených oborových dat a publikací poskytování odpovědí a výstupů na dotazy a zadání specifických otázek z oblasti vrcholového sportu.</a:t>
            </a:r>
            <a:endParaRPr lang="cs-CZ" sz="2000" b="0" dirty="0">
              <a:effectLst/>
            </a:endParaRPr>
          </a:p>
          <a:p>
            <a:pPr marL="0" indent="0">
              <a:buNone/>
            </a:pPr>
            <a:br>
              <a:rPr lang="cs-CZ" sz="1200" dirty="0"/>
            </a:b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2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165F13-ED3A-C592-E6A0-363CE636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9C2665-DA53-5207-006F-0051D5417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01"/>
          <a:stretch/>
        </p:blipFill>
        <p:spPr>
          <a:xfrm>
            <a:off x="518160" y="5867400"/>
            <a:ext cx="2103302" cy="8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DC205-1841-656B-E671-C49E4471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14" y="2074363"/>
            <a:ext cx="2752354" cy="2709275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Realizační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tým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metodický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asistent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Obrázek 4" descr="Obsah obrázku Lidská tvář, osoba, úsměv, koláž&#10;&#10;Popis byl vytvořen automaticky">
            <a:extLst>
              <a:ext uri="{FF2B5EF4-FFF2-40B4-BE49-F238E27FC236}">
                <a16:creationId xmlns:a16="http://schemas.microsoft.com/office/drawing/2014/main" id="{4CBB1574-AA8A-C8BC-DE89-0CF2E693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65" y="1217675"/>
            <a:ext cx="7611690" cy="494759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CBAB84-881D-64AA-EC05-CC179E4D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2" y="6057725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742EBC-0E65-4527-F341-FF57AFBDD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01"/>
          <a:stretch/>
        </p:blipFill>
        <p:spPr>
          <a:xfrm>
            <a:off x="21494" y="266609"/>
            <a:ext cx="2103302" cy="8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3DDBE-8782-734E-0062-397C7BB2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cs-CZ" sz="2200" b="0" i="0" u="none" strike="noStrike" kern="1200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Harmonogram projektu </a:t>
            </a:r>
          </a:p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endParaRPr kumimoji="0" lang="en-US" altLang="cs-CZ" sz="22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64D9488-138E-9872-F45C-7C21EBC75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60563"/>
              </p:ext>
            </p:extLst>
          </p:nvPr>
        </p:nvGraphicFramePr>
        <p:xfrm>
          <a:off x="4038600" y="1191206"/>
          <a:ext cx="7188202" cy="4472207"/>
        </p:xfrm>
        <a:graphic>
          <a:graphicData uri="http://schemas.openxmlformats.org/drawingml/2006/table">
            <a:tbl>
              <a:tblPr firstRow="1" bandRow="1"/>
              <a:tblGrid>
                <a:gridCol w="537716">
                  <a:extLst>
                    <a:ext uri="{9D8B030D-6E8A-4147-A177-3AD203B41FA5}">
                      <a16:colId xmlns:a16="http://schemas.microsoft.com/office/drawing/2014/main" val="2524453671"/>
                    </a:ext>
                  </a:extLst>
                </a:gridCol>
                <a:gridCol w="630965">
                  <a:extLst>
                    <a:ext uri="{9D8B030D-6E8A-4147-A177-3AD203B41FA5}">
                      <a16:colId xmlns:a16="http://schemas.microsoft.com/office/drawing/2014/main" val="3329579761"/>
                    </a:ext>
                  </a:extLst>
                </a:gridCol>
                <a:gridCol w="520589">
                  <a:extLst>
                    <a:ext uri="{9D8B030D-6E8A-4147-A177-3AD203B41FA5}">
                      <a16:colId xmlns:a16="http://schemas.microsoft.com/office/drawing/2014/main" val="1870978487"/>
                    </a:ext>
                  </a:extLst>
                </a:gridCol>
                <a:gridCol w="5498932">
                  <a:extLst>
                    <a:ext uri="{9D8B030D-6E8A-4147-A177-3AD203B41FA5}">
                      <a16:colId xmlns:a16="http://schemas.microsoft.com/office/drawing/2014/main" val="3109493128"/>
                    </a:ext>
                  </a:extLst>
                </a:gridCol>
              </a:tblGrid>
              <a:tr h="58972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Fáze</a:t>
                      </a:r>
                      <a:endParaRPr lang="cs-CZ" sz="17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Milník</a:t>
                      </a:r>
                      <a:endParaRPr lang="cs-CZ" sz="17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cs-CZ" sz="1700" b="1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cs-CZ" sz="17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Výstup</a:t>
                      </a:r>
                      <a:endParaRPr lang="cs-CZ" sz="17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817216"/>
                  </a:ext>
                </a:extLst>
              </a:tr>
              <a:tr h="204341">
                <a:tc rowSpan="19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Vytvoření instance Yarmilla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485136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D1.1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Vytvoření a základní setup instance Yarmilla (cov.yarmill.com)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229927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D2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Analýza, Specifikace a Design modulu Metodická knihovna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113996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D2.1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Analýza a specifikace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02007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D2.2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Návrh architektury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088944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D2.3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Příprava infrastruktury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87006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Modul Metodická knihovna - inicializace knihovny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70566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D3.1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Návrh metadatového modelu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412117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D3.2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Návrh workflow, design mechanizmů kontroly datové kvality, metodické pokyny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855979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D3.3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Rozhraní pro iniciální nahrání sdílených publikací (pdf a docx formáty)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568758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D3.4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Přehled publikací v knihovně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67812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D3.5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Základní detail publikace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117987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M2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D4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Modul Metodická knihovna - dotazování v1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628200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D4.1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sv-SE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Dotazování nad knihovnou (ala chat, strukturovaný text)</a:t>
                      </a:r>
                      <a:endParaRPr lang="sv-SE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874607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D4.2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Logování dotazů a odpovědí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783708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D4.3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Feedback na odpovědi (OK/NOK)</a:t>
                      </a:r>
                      <a:endParaRPr lang="pl-PL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902226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D4.4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Zdrojování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767893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D4.5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Předpřipravené otázky (hardcoded)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75402"/>
                  </a:ext>
                </a:extLst>
              </a:tr>
              <a:tr h="20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D4.6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 w="3175">
                      <a:solidFill>
                        <a:schemeClr val="tx1"/>
                      </a:solidFill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AI summary u detailu publikace</a:t>
                      </a:r>
                      <a:endParaRPr lang="pl-PL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835" marR="16835" marT="16835" marB="16835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485038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F8F914B4-6D12-6D69-63E0-E084A0CF0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5488361"/>
            <a:ext cx="2103302" cy="12071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D4C8349-C581-3251-1465-FC25E02C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8" y="441492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5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10641-03CE-081E-DF66-84DFD663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Vytvoření sítě metodiků svazů </a:t>
            </a:r>
          </a:p>
        </p:txBody>
      </p:sp>
      <p:pic>
        <p:nvPicPr>
          <p:cNvPr id="5" name="Obrázek 4" descr="Obsah obrázku text, software, Webová stránka, Počítačová ikona&#10;&#10;Popis byl vytvořen automaticky">
            <a:extLst>
              <a:ext uri="{FF2B5EF4-FFF2-40B4-BE49-F238E27FC236}">
                <a16:creationId xmlns:a16="http://schemas.microsoft.com/office/drawing/2014/main" id="{ECCA2333-29C0-30A4-65DF-DD3361EE8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98964"/>
            <a:ext cx="7188199" cy="44566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45FA078-34F5-8B0D-C423-DDE87DE5A79E}"/>
              </a:ext>
            </a:extLst>
          </p:cNvPr>
          <p:cNvSpPr txBox="1"/>
          <p:nvPr/>
        </p:nvSpPr>
        <p:spPr>
          <a:xfrm>
            <a:off x="6007395" y="5837274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50 metodiků – garantů projektu za jednotlivé sporty/svazy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198226-3C39-B3E3-0C2D-9C53BF19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5488361"/>
            <a:ext cx="2103302" cy="12071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C87D590-DC1C-D129-1EF5-4F581033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8" y="398962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CED3EA-6CE7-DDB4-66A5-389F58A6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Technické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</a:rPr>
              <a:t>řešení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2BD208F6-A055-FDEC-2A7E-BA90A6F9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51" y="1117664"/>
            <a:ext cx="3703320" cy="2055341"/>
          </a:xfrm>
          <a:prstGeom prst="rect">
            <a:avLst/>
          </a:prstGeom>
        </p:spPr>
      </p:pic>
      <p:pic>
        <p:nvPicPr>
          <p:cNvPr id="5" name="Obrázek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5784CE43-9C83-B4DC-7B89-A3D585D7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72" y="1154697"/>
            <a:ext cx="3703320" cy="1981276"/>
          </a:xfrm>
          <a:prstGeom prst="rect">
            <a:avLst/>
          </a:prstGeom>
        </p:spPr>
      </p:pic>
      <p:pic>
        <p:nvPicPr>
          <p:cNvPr id="11" name="Obrázek 10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C121354D-CC67-671C-F1BC-77846C155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251" y="3840837"/>
            <a:ext cx="3703320" cy="1972018"/>
          </a:xfrm>
          <a:prstGeom prst="rect">
            <a:avLst/>
          </a:prstGeom>
        </p:spPr>
      </p:pic>
      <p:pic>
        <p:nvPicPr>
          <p:cNvPr id="9" name="Obrázek 8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39A088E3-FC95-255D-FA3D-99E24760C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998" y="3854723"/>
            <a:ext cx="3703320" cy="194424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95D5EC8-248F-98D7-C658-C8F160C01DA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1921"/>
          <a:stretch/>
        </p:blipFill>
        <p:spPr>
          <a:xfrm>
            <a:off x="619669" y="5994400"/>
            <a:ext cx="2103302" cy="70107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2F9982-0334-6065-5C45-36624DE0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8" y="441492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0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F4AEA020-F47C-4D8F-B20C-E5BDB814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Obrázek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E0BD2835-F8E6-73D6-5CBE-5A455F30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1" r="1" b="1"/>
          <a:stretch/>
        </p:blipFill>
        <p:spPr>
          <a:xfrm>
            <a:off x="1005840" y="322811"/>
            <a:ext cx="4990352" cy="2801817"/>
          </a:xfrm>
          <a:prstGeom prst="rect">
            <a:avLst/>
          </a:prstGeom>
        </p:spPr>
      </p:pic>
      <p:pic>
        <p:nvPicPr>
          <p:cNvPr id="7" name="Obrázek 6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AD93E620-9C6E-C9AF-7971-57D91F39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27" b="-3"/>
          <a:stretch/>
        </p:blipFill>
        <p:spPr>
          <a:xfrm>
            <a:off x="6184526" y="322811"/>
            <a:ext cx="4990352" cy="2801817"/>
          </a:xfrm>
          <a:prstGeom prst="rect">
            <a:avLst/>
          </a:prstGeom>
        </p:spPr>
      </p:pic>
      <p:pic>
        <p:nvPicPr>
          <p:cNvPr id="9" name="Obrázek 8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8742868-0DA2-C3B2-65BE-CDB9E511A5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522"/>
          <a:stretch/>
        </p:blipFill>
        <p:spPr>
          <a:xfrm>
            <a:off x="1005840" y="3296343"/>
            <a:ext cx="4990352" cy="2788943"/>
          </a:xfrm>
          <a:prstGeom prst="rect">
            <a:avLst/>
          </a:prstGeom>
        </p:spPr>
      </p:pic>
      <p:pic>
        <p:nvPicPr>
          <p:cNvPr id="5" name="Obrázek 4" descr="Obsah obrázku Písmo, Grafika, logo, text&#10;&#10;Popis byl vytvořen automaticky">
            <a:extLst>
              <a:ext uri="{FF2B5EF4-FFF2-40B4-BE49-F238E27FC236}">
                <a16:creationId xmlns:a16="http://schemas.microsoft.com/office/drawing/2014/main" id="{0318B5C1-1DB7-986A-C829-F988AACC6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56" r="1" b="1"/>
          <a:stretch/>
        </p:blipFill>
        <p:spPr>
          <a:xfrm>
            <a:off x="6184526" y="3296343"/>
            <a:ext cx="4990352" cy="278894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4BD0-B3E7-6107-2651-9B8F9AEBB1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1921"/>
          <a:stretch/>
        </p:blipFill>
        <p:spPr>
          <a:xfrm>
            <a:off x="253142" y="6199161"/>
            <a:ext cx="1634951" cy="54496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46AF948-0E2A-67D3-2387-3BE44211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892" y="6301076"/>
            <a:ext cx="932433" cy="3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2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D4B8C-541D-F197-4808-8A4C9B31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snímek obrazovky, software, počítač&#10;&#10;Popis byl vytvořen automaticky">
            <a:extLst>
              <a:ext uri="{FF2B5EF4-FFF2-40B4-BE49-F238E27FC236}">
                <a16:creationId xmlns:a16="http://schemas.microsoft.com/office/drawing/2014/main" id="{EA3CC6FF-69CB-4987-9F2E-693527AD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30" r="3169" b="-1"/>
          <a:stretch/>
        </p:blipFill>
        <p:spPr>
          <a:xfrm>
            <a:off x="-16462" y="1"/>
            <a:ext cx="8328605" cy="5348828"/>
          </a:xfrm>
          <a:prstGeom prst="rect">
            <a:avLst/>
          </a:prstGeom>
        </p:spPr>
      </p:pic>
      <p:pic>
        <p:nvPicPr>
          <p:cNvPr id="5" name="Obrázek 4" descr="Obsah obrázku text, počítač, snímek obrazovky, software&#10;&#10;Popis byl vytvořen automaticky">
            <a:extLst>
              <a:ext uri="{FF2B5EF4-FFF2-40B4-BE49-F238E27FC236}">
                <a16:creationId xmlns:a16="http://schemas.microsoft.com/office/drawing/2014/main" id="{A03E9638-B4F1-9634-EEA8-03D9790620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70" r="1627" b="-3"/>
          <a:stretch/>
        </p:blipFill>
        <p:spPr>
          <a:xfrm>
            <a:off x="8312724" y="10"/>
            <a:ext cx="3879276" cy="2676121"/>
          </a:xfrm>
          <a:prstGeom prst="rect">
            <a:avLst/>
          </a:prstGeom>
        </p:spPr>
      </p:pic>
      <p:pic>
        <p:nvPicPr>
          <p:cNvPr id="6" name="Obrázek 5" descr="Obsah obrázku text, počítač, software, snímek obrazovky&#10;&#10;Popis byl vytvořen automaticky">
            <a:extLst>
              <a:ext uri="{FF2B5EF4-FFF2-40B4-BE49-F238E27FC236}">
                <a16:creationId xmlns:a16="http://schemas.microsoft.com/office/drawing/2014/main" id="{E59CDE3D-2F89-1BBE-9037-2460835F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52" r="1958" b="-4"/>
          <a:stretch/>
        </p:blipFill>
        <p:spPr>
          <a:xfrm>
            <a:off x="8312724" y="2672698"/>
            <a:ext cx="3878695" cy="267613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AEB924F-A96D-2BA6-CB9D-5DBA2B238635}"/>
              </a:ext>
            </a:extLst>
          </p:cNvPr>
          <p:cNvSpPr txBox="1">
            <a:spLocks/>
          </p:cNvSpPr>
          <p:nvPr/>
        </p:nvSpPr>
        <p:spPr>
          <a:xfrm>
            <a:off x="1986775" y="5664625"/>
            <a:ext cx="8534399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/>
              <a:t>Grafický</a:t>
            </a:r>
            <a:r>
              <a:rPr lang="en-US" sz="2700" dirty="0"/>
              <a:t> </a:t>
            </a:r>
            <a:r>
              <a:rPr lang="en-US" sz="2700" dirty="0" err="1"/>
              <a:t>návrh</a:t>
            </a:r>
            <a:r>
              <a:rPr lang="en-US" sz="2700" dirty="0"/>
              <a:t> </a:t>
            </a:r>
            <a:r>
              <a:rPr lang="en-US" sz="2700" dirty="0" err="1"/>
              <a:t>rozhraní</a:t>
            </a:r>
            <a:r>
              <a:rPr lang="en-US" sz="2700" dirty="0"/>
              <a:t> pro </a:t>
            </a:r>
            <a:r>
              <a:rPr lang="en-US" sz="2700" dirty="0" err="1"/>
              <a:t>nahrávání</a:t>
            </a:r>
            <a:r>
              <a:rPr lang="en-US" sz="2700" dirty="0"/>
              <a:t> </a:t>
            </a:r>
            <a:r>
              <a:rPr lang="en-US" sz="2700" dirty="0" err="1"/>
              <a:t>dokumentů</a:t>
            </a:r>
            <a:r>
              <a:rPr lang="en-US" sz="2700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C37037-3476-F676-30E7-541A5732BE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921"/>
          <a:stretch/>
        </p:blipFill>
        <p:spPr>
          <a:xfrm>
            <a:off x="180465" y="5886288"/>
            <a:ext cx="1634951" cy="5449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EDD0D14-1A28-9A08-210B-964020DE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583" y="5988202"/>
            <a:ext cx="932433" cy="3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17863-E75C-A173-99EA-10B6BAED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Budoucnost projektu 2025+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474166C-4578-4303-A63F-C366FEFAA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888149"/>
              </p:ext>
            </p:extLst>
          </p:nvPr>
        </p:nvGraphicFramePr>
        <p:xfrm>
          <a:off x="838200" y="15279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762D3BF2-232B-CD2E-6FD9-7E6F0EE4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593" y="6226042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0F57F9-22A6-2EEC-6F2F-46FEEAB5A61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1921"/>
          <a:stretch/>
        </p:blipFill>
        <p:spPr>
          <a:xfrm>
            <a:off x="660721" y="6176963"/>
            <a:ext cx="1767813" cy="5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5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4C16-A27B-CC4C-0ACE-12D8F5BF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AB48AB3-FC0D-624F-D18D-DF0E4FD7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64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3200" i="1" dirty="0">
                <a:solidFill>
                  <a:srgbClr val="0070C0"/>
                </a:solidFill>
              </a:rPr>
              <a:t>Děkuji za pozornost!</a:t>
            </a:r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CEC4A7BD-12B0-15CA-6F63-06153CBF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66"/>
          <a:stretch/>
        </p:blipFill>
        <p:spPr>
          <a:xfrm>
            <a:off x="1" y="5535392"/>
            <a:ext cx="2042160" cy="120830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E0C1BB0-75D8-1BAD-0DA7-34FAE1DB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9E823CEA-5B4D-B55D-526B-66828D06DE2A}"/>
              </a:ext>
            </a:extLst>
          </p:cNvPr>
          <p:cNvSpPr txBox="1">
            <a:spLocks/>
          </p:cNvSpPr>
          <p:nvPr/>
        </p:nvSpPr>
        <p:spPr>
          <a:xfrm>
            <a:off x="838200" y="468548"/>
            <a:ext cx="10515600" cy="559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>
                <a:solidFill>
                  <a:srgbClr val="A27E48"/>
                </a:solidFill>
                <a:latin typeface="Myriad Pro Semibold"/>
              </a:rPr>
              <a:t>Vědecko-výzkumná podpora české reprezentace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0221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548"/>
            <a:ext cx="10515600" cy="55978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A27E48"/>
                </a:solidFill>
                <a:latin typeface="Myriad Pro Semibold"/>
              </a:rPr>
              <a:t>Vědecko-výzkumná podpora české reprezentace</a:t>
            </a:r>
            <a:endParaRPr lang="cs-CZ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CE2373-09A9-4082-3AC9-F663338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333"/>
            <a:ext cx="10515600" cy="19513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Představení a cíl projektu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2400" b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Implementace AI do prostředí vrcholového sportu s cílem modernizace a inovace vrcholového sportu v České republice, která povede k výraznému zlepšení výkonnosti českých sportovců a posílení jejich konkurenceschopnosti na mezinárodní scéně.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165F13-ED3A-C592-E6A0-363CE636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A1E6FEF5-F03F-DBB9-EE2B-D95924475F62}"/>
              </a:ext>
            </a:extLst>
          </p:cNvPr>
          <p:cNvSpPr txBox="1">
            <a:spLocks/>
          </p:cNvSpPr>
          <p:nvPr/>
        </p:nvSpPr>
        <p:spPr>
          <a:xfrm>
            <a:off x="838200" y="3204673"/>
            <a:ext cx="10515600" cy="2667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200" b="1" dirty="0">
                <a:solidFill>
                  <a:schemeClr val="accent1"/>
                </a:solidFill>
                <a:highlight>
                  <a:srgbClr val="FFFFFF"/>
                </a:highlight>
              </a:rPr>
              <a:t>Okruh A</a:t>
            </a:r>
            <a:r>
              <a:rPr lang="cs-CZ" sz="2200" dirty="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r>
              <a:rPr lang="cs-CZ" sz="22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200" i="1" dirty="0">
                <a:solidFill>
                  <a:srgbClr val="0D0D0D"/>
                </a:solidFill>
                <a:highlight>
                  <a:srgbClr val="FFFFFF"/>
                </a:highlight>
              </a:rPr>
              <a:t>prozkoumat </a:t>
            </a:r>
            <a:r>
              <a:rPr lang="cs-CZ" sz="2200" i="1" dirty="0">
                <a:solidFill>
                  <a:srgbClr val="C00000"/>
                </a:solidFill>
                <a:highlight>
                  <a:srgbClr val="FFFFFF"/>
                </a:highlight>
              </a:rPr>
              <a:t>současný stav využívání AI ve vrcholovém sportu </a:t>
            </a:r>
            <a:r>
              <a:rPr lang="cs-CZ" sz="2200" i="1" dirty="0">
                <a:solidFill>
                  <a:srgbClr val="0D0D0D"/>
                </a:solidFill>
                <a:highlight>
                  <a:srgbClr val="FFFFFF"/>
                </a:highlight>
              </a:rPr>
              <a:t>v České republice  a </a:t>
            </a:r>
            <a:r>
              <a:rPr lang="cs-CZ" sz="2200" i="1" dirty="0">
                <a:highlight>
                  <a:srgbClr val="FFFFFF"/>
                </a:highlight>
              </a:rPr>
              <a:t>identifikovat potřeby sportovních svazů</a:t>
            </a:r>
          </a:p>
          <a:p>
            <a:pPr marL="0" indent="0" algn="just">
              <a:buNone/>
            </a:pPr>
            <a:endParaRPr lang="cs-CZ" sz="2200" dirty="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indent="0" algn="just">
              <a:buNone/>
            </a:pPr>
            <a:r>
              <a:rPr lang="cs-CZ" sz="2200" b="1" dirty="0">
                <a:solidFill>
                  <a:schemeClr val="accent1"/>
                </a:solidFill>
                <a:highlight>
                  <a:srgbClr val="FFFFFF"/>
                </a:highlight>
              </a:rPr>
              <a:t>Okruh B </a:t>
            </a:r>
            <a:r>
              <a:rPr lang="cs-CZ" sz="22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200" i="1" dirty="0">
                <a:solidFill>
                  <a:srgbClr val="0D0D0D"/>
                </a:solidFill>
                <a:highlight>
                  <a:srgbClr val="FFFFFF"/>
                </a:highlight>
              </a:rPr>
              <a:t>vytvořit </a:t>
            </a:r>
            <a:r>
              <a:rPr lang="cs-CZ" sz="2200" i="1" dirty="0">
                <a:solidFill>
                  <a:srgbClr val="C00000"/>
                </a:solidFill>
                <a:highlight>
                  <a:srgbClr val="FFFFFF"/>
                </a:highlight>
              </a:rPr>
              <a:t>vzdělávací a podpůrný systém školení</a:t>
            </a:r>
            <a:r>
              <a:rPr lang="cs-CZ" sz="2200" i="1" dirty="0">
                <a:solidFill>
                  <a:srgbClr val="0D0D0D"/>
                </a:solidFill>
                <a:highlight>
                  <a:srgbClr val="FFFFFF"/>
                </a:highlight>
              </a:rPr>
              <a:t>, který bude sloužit trenérům, metodikům, lékařům a dalším odborníkům v oblasti sportu</a:t>
            </a:r>
          </a:p>
          <a:p>
            <a:pPr marL="0" indent="0" algn="just">
              <a:buNone/>
            </a:pPr>
            <a:endParaRPr lang="cs-CZ" sz="2200" i="1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0" indent="0" algn="just">
              <a:buNone/>
            </a:pPr>
            <a:r>
              <a:rPr lang="cs-CZ" sz="2200" b="1" dirty="0">
                <a:solidFill>
                  <a:schemeClr val="accent1"/>
                </a:solidFill>
                <a:highlight>
                  <a:srgbClr val="FFFFFF"/>
                </a:highlight>
              </a:rPr>
              <a:t>Okruh C</a:t>
            </a:r>
            <a:r>
              <a:rPr lang="cs-CZ" sz="2200" b="1" dirty="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r>
              <a:rPr lang="cs-CZ" sz="2200" b="1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200" i="1" dirty="0">
                <a:solidFill>
                  <a:srgbClr val="0D0D0D"/>
                </a:solidFill>
                <a:highlight>
                  <a:srgbClr val="FFFFFF"/>
                </a:highlight>
              </a:rPr>
              <a:t>vytvořit</a:t>
            </a:r>
            <a:r>
              <a:rPr lang="cs-CZ" sz="2400" kern="100" dirty="0">
                <a:effectLst/>
              </a:rPr>
              <a:t> </a:t>
            </a:r>
            <a:r>
              <a:rPr lang="cs-CZ" sz="2200" i="1" kern="100" dirty="0">
                <a:solidFill>
                  <a:srgbClr val="C00000"/>
                </a:solidFill>
                <a:effectLst/>
              </a:rPr>
              <a:t>Metodický AI asistent</a:t>
            </a:r>
            <a:r>
              <a:rPr lang="cs-CZ" sz="2200" kern="100" dirty="0">
                <a:effectLst/>
              </a:rPr>
              <a:t>, který bude přizpůsoben dle preferencí prioritních sportů a s ohledem na vývoj AI v budoucnosti.</a:t>
            </a:r>
            <a:endParaRPr lang="cs-CZ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10EBB7-C416-8A5F-9C45-0AF0FB0C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58"/>
          <a:stretch/>
        </p:blipFill>
        <p:spPr>
          <a:xfrm>
            <a:off x="650149" y="5871724"/>
            <a:ext cx="2103302" cy="8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781"/>
            <a:ext cx="10515600" cy="55978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A27E48"/>
                </a:solidFill>
                <a:latin typeface="Myriad Pro Semibold"/>
              </a:rPr>
              <a:t>Vědecko-výzkumná podpora české reprezentace</a:t>
            </a:r>
            <a:endParaRPr lang="cs-CZ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165F13-ED3A-C592-E6A0-363CE636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490CF9C4-FC9D-3DF8-2AD7-82BC69C8D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83393"/>
              </p:ext>
            </p:extLst>
          </p:nvPr>
        </p:nvGraphicFramePr>
        <p:xfrm>
          <a:off x="940037" y="677566"/>
          <a:ext cx="10759156" cy="520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108">
                  <a:extLst>
                    <a:ext uri="{9D8B030D-6E8A-4147-A177-3AD203B41FA5}">
                      <a16:colId xmlns:a16="http://schemas.microsoft.com/office/drawing/2014/main" val="2384167418"/>
                    </a:ext>
                  </a:extLst>
                </a:gridCol>
                <a:gridCol w="9018048">
                  <a:extLst>
                    <a:ext uri="{9D8B030D-6E8A-4147-A177-3AD203B41FA5}">
                      <a16:colId xmlns:a16="http://schemas.microsoft.com/office/drawing/2014/main" val="3835363603"/>
                    </a:ext>
                  </a:extLst>
                </a:gridCol>
              </a:tblGrid>
              <a:tr h="745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Časové období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Činnost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575064"/>
                  </a:ext>
                </a:extLst>
              </a:tr>
              <a:tr h="437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5 / 2024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Úvodní seminář pro zástupce svazů a RSC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754102"/>
                  </a:ext>
                </a:extLst>
              </a:tr>
              <a:tr h="437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6 / 2024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Úvodní seminář pro zástupce svazů a RSC k projektu AI – 25. 6. 2024 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743883"/>
                  </a:ext>
                </a:extLst>
              </a:tr>
              <a:tr h="745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6 / 2024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Realizace okruhu A </a:t>
                      </a:r>
                      <a:r>
                        <a:rPr lang="cs-CZ" sz="1800" kern="100" dirty="0">
                          <a:effectLst/>
                        </a:rPr>
                        <a:t>– prozkoumat současný stav využívání AI ve vrcholovém sportu v České republice a identifikovat potřeby sportovních svazů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080557"/>
                  </a:ext>
                </a:extLst>
              </a:tr>
              <a:tr h="105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7</a:t>
                      </a:r>
                      <a:r>
                        <a:rPr lang="cs-CZ" sz="1800" kern="100" dirty="0">
                          <a:effectLst/>
                        </a:rPr>
                        <a:t>–</a:t>
                      </a:r>
                      <a:r>
                        <a:rPr lang="cs-CZ" sz="1800" kern="1200" dirty="0">
                          <a:effectLst/>
                        </a:rPr>
                        <a:t>10 / 2024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Příprava realizace okruhu B – vytvořit vzdělávací a podpůrný systém školení, který bude efektivně sloužit trenérům, metodikům, lékařům a dalším odborníkům v oblasti sportu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269347"/>
                  </a:ext>
                </a:extLst>
              </a:tr>
              <a:tr h="728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10–</a:t>
                      </a:r>
                      <a:r>
                        <a:rPr lang="cs-CZ" sz="1800" kern="1200" dirty="0">
                          <a:effectLst/>
                        </a:rPr>
                        <a:t>12 / 2024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solidFill>
                            <a:srgbClr val="00B050"/>
                          </a:solidFill>
                          <a:effectLst/>
                        </a:rPr>
                        <a:t>Realizace okruhu B </a:t>
                      </a:r>
                      <a:endParaRPr lang="cs-CZ" sz="18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628292"/>
                  </a:ext>
                </a:extLst>
              </a:tr>
              <a:tr h="105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7</a:t>
                      </a:r>
                      <a:r>
                        <a:rPr lang="cs-CZ" sz="1800" kern="100" dirty="0">
                          <a:effectLst/>
                        </a:rPr>
                        <a:t>–</a:t>
                      </a:r>
                      <a:r>
                        <a:rPr lang="cs-CZ" sz="1800" kern="1200" dirty="0">
                          <a:effectLst/>
                        </a:rPr>
                        <a:t>12 / 2024+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solidFill>
                            <a:srgbClr val="FFC000"/>
                          </a:solidFill>
                          <a:effectLst/>
                        </a:rPr>
                        <a:t>Postupná realizace okruhu C </a:t>
                      </a:r>
                      <a:r>
                        <a:rPr lang="cs-CZ" sz="1800" kern="100" dirty="0">
                          <a:effectLst/>
                        </a:rPr>
                        <a:t>→ projekt Metodický AI asistent, který bude přizpůsoben potřebám různých sportovních disciplín a oblastem tréninku dle preferencí prioritních sportů a s ohledem na vývoj AI v budoucnosti.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89409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1B8D6F83-1ED3-1418-464E-7D4B2187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605"/>
          <a:stretch/>
        </p:blipFill>
        <p:spPr>
          <a:xfrm>
            <a:off x="507909" y="6014720"/>
            <a:ext cx="2103302" cy="6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2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548"/>
            <a:ext cx="10515600" cy="55978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A27E48"/>
                </a:solidFill>
                <a:latin typeface="Myriad Pro Semibold"/>
              </a:rPr>
              <a:t>Vědecko-výzkumná podpora české reprezentace</a:t>
            </a:r>
            <a:endParaRPr lang="cs-CZ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CE2373-09A9-4082-3AC9-F663338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814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Cílová skupina pro rok 2024</a:t>
            </a:r>
            <a:endParaRPr lang="cs-CZ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165F13-ED3A-C592-E6A0-363CE636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E8AB9DCE-277F-7B85-2B03-E79765C1C239}"/>
              </a:ext>
            </a:extLst>
          </p:cNvPr>
          <p:cNvSpPr txBox="1">
            <a:spLocks/>
          </p:cNvSpPr>
          <p:nvPr/>
        </p:nvSpPr>
        <p:spPr>
          <a:xfrm>
            <a:off x="2009530" y="5538758"/>
            <a:ext cx="4453569" cy="41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Omezení pouze kapacitou seminářů</a:t>
            </a:r>
            <a:endParaRPr lang="cs-CZ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26F264-BEA3-809C-8EC9-40528B4EC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01"/>
          <a:stretch/>
        </p:blipFill>
        <p:spPr>
          <a:xfrm>
            <a:off x="441960" y="5867400"/>
            <a:ext cx="2103302" cy="828074"/>
          </a:xfrm>
          <a:prstGeom prst="rect">
            <a:avLst/>
          </a:prstGeom>
        </p:spPr>
      </p:pic>
      <p:pic>
        <p:nvPicPr>
          <p:cNvPr id="2050" name="Picture 2" descr="Forms response chart. Question title: Jaká je Vaše pozice ve sportovní organizaci?. Number of responses: 31 responses.">
            <a:extLst>
              <a:ext uri="{FF2B5EF4-FFF2-40B4-BE49-F238E27FC236}">
                <a16:creationId xmlns:a16="http://schemas.microsoft.com/office/drawing/2014/main" id="{66818F90-BECF-F366-2459-74A84022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472038"/>
            <a:ext cx="4315294" cy="22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s response chart. Question title: Jaká je Vaše pozice ve sportovní organizaci?. Number of responses: 18 responses.">
            <a:extLst>
              <a:ext uri="{FF2B5EF4-FFF2-40B4-BE49-F238E27FC236}">
                <a16:creationId xmlns:a16="http://schemas.microsoft.com/office/drawing/2014/main" id="{134273F1-CA0C-CC16-F6B7-4E9222E4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79" y="2539284"/>
            <a:ext cx="4315294" cy="21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orms response chart. Question title: Věříte (po absolvování semináře), že AI může zlepšit efektivitu Vaší práce ve vrcholovém sportu?&#10;. Number of responses: 31 responses.">
            <a:extLst>
              <a:ext uri="{FF2B5EF4-FFF2-40B4-BE49-F238E27FC236}">
                <a16:creationId xmlns:a16="http://schemas.microsoft.com/office/drawing/2014/main" id="{2CEF484C-E433-D313-9FA1-A28D5594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79" y="4580289"/>
            <a:ext cx="3279485" cy="13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26E4B7E-A96D-8CA7-5BE0-DCAE7F2666FF}"/>
              </a:ext>
            </a:extLst>
          </p:cNvPr>
          <p:cNvSpPr txBox="1"/>
          <p:nvPr/>
        </p:nvSpPr>
        <p:spPr>
          <a:xfrm>
            <a:off x="5406934" y="6162151"/>
            <a:ext cx="432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Zapojeno 28/30 prioritních sportovních svazů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Zapojeno 3/3 RSC</a:t>
            </a:r>
          </a:p>
        </p:txBody>
      </p:sp>
      <p:graphicFrame>
        <p:nvGraphicFramePr>
          <p:cNvPr id="2054" name="Podnadpis 2">
            <a:extLst>
              <a:ext uri="{FF2B5EF4-FFF2-40B4-BE49-F238E27FC236}">
                <a16:creationId xmlns:a16="http://schemas.microsoft.com/office/drawing/2014/main" id="{1ACA94C9-AE6D-84B2-929B-D1C38E401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046414"/>
              </p:ext>
            </p:extLst>
          </p:nvPr>
        </p:nvGraphicFramePr>
        <p:xfrm>
          <a:off x="206667" y="1891818"/>
          <a:ext cx="6520865" cy="357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05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548"/>
            <a:ext cx="10515600" cy="559785"/>
          </a:xfrm>
        </p:spPr>
        <p:txBody>
          <a:bodyPr>
            <a:normAutofit/>
          </a:bodyPr>
          <a:lstStyle/>
          <a:p>
            <a:r>
              <a:rPr lang="cs-CZ" sz="1800">
                <a:solidFill>
                  <a:srgbClr val="A27E48"/>
                </a:solidFill>
                <a:latin typeface="Myriad Pro Semibold"/>
              </a:rPr>
              <a:t>Vědecko-výzkumná podpora české reprezentace</a:t>
            </a:r>
            <a:endParaRPr lang="cs-CZ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CE2373-09A9-4082-3AC9-F663338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249680"/>
            <a:ext cx="10835640" cy="4313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>
                <a:solidFill>
                  <a:schemeClr val="accent5">
                    <a:lumMod val="75000"/>
                  </a:schemeClr>
                </a:solidFill>
              </a:rPr>
              <a:t>Okruh A </a:t>
            </a:r>
            <a:endParaRPr lang="cs-CZ" sz="18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i="1" kern="100">
                <a:solidFill>
                  <a:schemeClr val="accent1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Analýza současného stavu využívání AI ve vrcholovém sportu a identifikace potřeb v této oblasti</a:t>
            </a:r>
            <a:endParaRPr lang="cs-CZ" sz="2000" kern="100">
              <a:solidFill>
                <a:schemeClr val="accent1">
                  <a:lumMod val="75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Cílem </a:t>
            </a:r>
            <a:r>
              <a:rPr lang="cs-CZ" sz="200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jistit na základě dotazníkového šetření a úvodního semináře: </a:t>
            </a: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cs-CZ" sz="2000" i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Stav znalostí a dovedností v oblasti AI ve vrcholovém sportu v ČR</a:t>
            </a: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cs-CZ" sz="2000" i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Současné oblasti využívání AI ve vrcholovém sportu v ČR</a:t>
            </a:r>
            <a:endParaRPr lang="cs-CZ" sz="2000" i="1" kern="10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cs-CZ" sz="2000" i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Priority sportovních svazů v rámci předem vytypovaných nabízených služeb</a:t>
            </a:r>
            <a:endParaRPr lang="cs-CZ" sz="2000" i="1" kern="10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cs-CZ" sz="2000" i="1" kern="100">
                <a:ea typeface="Aptos" panose="020B0004020202020204" pitchFamily="34" charset="0"/>
                <a:cs typeface="Times New Roman" panose="02020603050405020304" pitchFamily="18" charset="0"/>
              </a:rPr>
              <a:t>Zjistit</a:t>
            </a:r>
            <a:r>
              <a:rPr lang="cs-CZ" sz="2000" i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další možnosti využití AI</a:t>
            </a:r>
            <a:endParaRPr lang="cs-CZ" sz="2000" i="1" kern="10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cs-CZ" sz="2000" i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Vybrat na základě doporučení sportovních svazů síť odborníků (metodiků, specialistů, trenérů) vhodných pro edukaci v oblasti AI, kteří se následně stanou specialisty v tomto oboru.</a:t>
            </a:r>
          </a:p>
          <a:p>
            <a:pPr algn="just"/>
            <a:endParaRPr lang="cs-CZ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165F13-ED3A-C592-E6A0-363CE636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61038D-AF88-0430-DECC-388B326E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5488361"/>
            <a:ext cx="210330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2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08EA8-01E1-852B-50CB-8CDCDAFA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 err="1"/>
              <a:t>Úvodní</a:t>
            </a:r>
            <a:r>
              <a:rPr lang="en-US" sz="6600" b="1" dirty="0"/>
              <a:t> </a:t>
            </a:r>
            <a:r>
              <a:rPr lang="en-US" sz="6600" b="1" dirty="0" err="1"/>
              <a:t>seminář</a:t>
            </a:r>
            <a:r>
              <a:rPr lang="en-US" sz="6600" b="1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DDE8F76-B1F4-1A17-5F0F-C98BCA9969C2}"/>
              </a:ext>
            </a:extLst>
          </p:cNvPr>
          <p:cNvSpPr txBox="1"/>
          <p:nvPr/>
        </p:nvSpPr>
        <p:spPr>
          <a:xfrm>
            <a:off x="638881" y="1922561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/>
              <a:t>72 účastníků/25 sportů 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B699BED-2538-EBDF-2791-B4B31D798B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0" b="600"/>
          <a:stretch/>
        </p:blipFill>
        <p:spPr>
          <a:xfrm>
            <a:off x="1302458" y="2642616"/>
            <a:ext cx="3649579" cy="3605784"/>
          </a:xfrm>
          <a:prstGeom prst="rect">
            <a:avLst/>
          </a:prstGeom>
        </p:spPr>
      </p:pic>
      <p:pic>
        <p:nvPicPr>
          <p:cNvPr id="6" name="Picture 2" descr="Forms response chart. Question title: Jaká je Vaše pozice ve sportovní organizaci?. Number of responses: 31 responses.">
            <a:extLst>
              <a:ext uri="{FF2B5EF4-FFF2-40B4-BE49-F238E27FC236}">
                <a16:creationId xmlns:a16="http://schemas.microsoft.com/office/drawing/2014/main" id="{B58BC7ED-251B-190E-DABA-F952255A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880490"/>
            <a:ext cx="5614416" cy="31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2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548"/>
            <a:ext cx="10515600" cy="55978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A27E48"/>
                </a:solidFill>
                <a:latin typeface="Myriad Pro Semibold"/>
              </a:rPr>
              <a:t>Vědecko-výzkumná podpora české reprezentace</a:t>
            </a:r>
            <a:endParaRPr lang="cs-CZ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CE2373-09A9-4082-3AC9-F663338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249680"/>
            <a:ext cx="10835640" cy="47548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3000" b="1" dirty="0">
                <a:solidFill>
                  <a:srgbClr val="00B050"/>
                </a:solidFill>
              </a:rPr>
              <a:t>Okruh B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i="1" kern="10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„AI Performance </a:t>
            </a:r>
            <a:r>
              <a:rPr lang="cs-CZ" sz="2200" i="1" kern="100" dirty="0" err="1">
                <a:solidFill>
                  <a:srgbClr val="00B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Academy</a:t>
            </a:r>
            <a:r>
              <a:rPr lang="cs-CZ" sz="2200" i="1" kern="10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endParaRPr lang="cs-CZ" sz="2200" kern="100" dirty="0">
              <a:solidFill>
                <a:srgbClr val="00B05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Cílem </a:t>
            </a:r>
            <a:r>
              <a:rPr lang="cs-CZ" sz="22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vytvořit </a:t>
            </a:r>
            <a:r>
              <a:rPr lang="cs-CZ" sz="2200" kern="10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komplexní řadu vzdělávacích seminářů v oblasti AI pro potřeby vrcholového sportu </a:t>
            </a:r>
            <a:r>
              <a:rPr lang="cs-CZ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připravit vzdělávací materiály pro jednotlivé cílové skupiny (trenéři, metodici, odborníci specialisté).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Předpokládané oblasti (bude upřesněno dle výsledků dotazníkového šetření – </a:t>
            </a:r>
            <a:r>
              <a:rPr lang="cs-CZ" sz="2200" u="sng" kern="100" dirty="0">
                <a:solidFill>
                  <a:schemeClr val="accent1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okruh A</a:t>
            </a:r>
            <a:r>
              <a:rPr lang="cs-CZ" sz="22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):</a:t>
            </a:r>
          </a:p>
          <a:p>
            <a:pPr marL="457200" lvl="0" indent="-457200" algn="just">
              <a:lnSpc>
                <a:spcPct val="107000"/>
              </a:lnSpc>
              <a:buAutoNum type="arabicParenR"/>
            </a:pPr>
            <a:r>
              <a:rPr lang="cs-CZ" sz="22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Základy využití AI ve vrcholovém sportu</a:t>
            </a:r>
          </a:p>
          <a:p>
            <a:pPr marL="457200" lvl="0" indent="-457200" algn="just">
              <a:lnSpc>
                <a:spcPct val="107000"/>
              </a:lnSpc>
              <a:buAutoNum type="arabicParenR"/>
            </a:pPr>
            <a:r>
              <a:rPr lang="cs-CZ" sz="22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Využití Al pro potřeby analýzy odborných textů a rešerše </a:t>
            </a:r>
            <a:r>
              <a:rPr lang="cs-CZ" sz="22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aj.</a:t>
            </a:r>
            <a:endParaRPr lang="cs-CZ" sz="2200" i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AutoNum type="arabicParenR"/>
            </a:pPr>
            <a:r>
              <a:rPr lang="cs-CZ" sz="22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Využívaní datové analýzy prostřednictvím AI</a:t>
            </a:r>
          </a:p>
          <a:p>
            <a:pPr marL="457200" lvl="0" indent="-457200" algn="just">
              <a:lnSpc>
                <a:spcPct val="107000"/>
              </a:lnSpc>
              <a:buAutoNum type="arabicParenR"/>
            </a:pPr>
            <a:r>
              <a:rPr lang="cs-CZ" sz="22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Další oblasti vyplývající z dotazníkového šetření.</a:t>
            </a:r>
            <a:endParaRPr lang="cs-CZ" sz="2200" i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165F13-ED3A-C592-E6A0-363CE636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37" y="616180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3A7766-BCA1-47BA-AC8F-0A8CC2336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01"/>
          <a:stretch/>
        </p:blipFill>
        <p:spPr>
          <a:xfrm>
            <a:off x="518160" y="5867400"/>
            <a:ext cx="2103302" cy="8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A50DE-0ADB-9F16-EDFD-7A8AB7E4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4301953" cy="120571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Analýza požadavků</a:t>
            </a:r>
            <a:br>
              <a:rPr lang="cs-CZ" dirty="0"/>
            </a:br>
            <a:endParaRPr lang="cs-CZ" dirty="0"/>
          </a:p>
        </p:txBody>
      </p:sp>
      <p:pic>
        <p:nvPicPr>
          <p:cNvPr id="1028" name="Picture 4" descr="Forms response chart. Question title: Preferujete pro kurzy AI pracovní den nebo víkend?&#10;. Number of responses: 31 responses.">
            <a:extLst>
              <a:ext uri="{FF2B5EF4-FFF2-40B4-BE49-F238E27FC236}">
                <a16:creationId xmlns:a16="http://schemas.microsoft.com/office/drawing/2014/main" id="{7FEEA822-A00F-EEBE-0959-C820637D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3" y="1546075"/>
            <a:ext cx="4155104" cy="17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s response chart. Question title: Věříte (po absolvování semináře), že AI může zlepšit efektivitu Vaší práce ve vrcholovém sportu?&#10;. Number of responses: 31 responses.">
            <a:extLst>
              <a:ext uri="{FF2B5EF4-FFF2-40B4-BE49-F238E27FC236}">
                <a16:creationId xmlns:a16="http://schemas.microsoft.com/office/drawing/2014/main" id="{94C88D00-6470-1CEA-FEB8-EA2EF2F9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7" y="1546075"/>
            <a:ext cx="3948545" cy="16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8141F86-57BE-811F-9EEE-FD216E547A0B}"/>
              </a:ext>
            </a:extLst>
          </p:cNvPr>
          <p:cNvSpPr txBox="1"/>
          <p:nvPr/>
        </p:nvSpPr>
        <p:spPr>
          <a:xfrm>
            <a:off x="2560320" y="910710"/>
            <a:ext cx="498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</a:rPr>
              <a:t>odpovědi zpracovány od 18 sportovních organizací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FDEECB-4FD5-9330-E73B-2516C2E4B0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668"/>
          <a:stretch/>
        </p:blipFill>
        <p:spPr>
          <a:xfrm>
            <a:off x="151748" y="365125"/>
            <a:ext cx="2103302" cy="741714"/>
          </a:xfrm>
          <a:prstGeom prst="rect">
            <a:avLst/>
          </a:prstGeom>
        </p:spPr>
      </p:pic>
      <p:pic>
        <p:nvPicPr>
          <p:cNvPr id="7" name="Picture 18" descr="Forms response chart. Question title: Grafické analýzy&#10;Tvorba grafů z dat a jejich popis&#10;Práce s diagramy&#10;Popis a přepis (převod) vloženého grafu na textové hodnoty        &#10;Úpravy grafů a vizualizace (code interpreter)&#10;. Number of responses: 31 responses.">
            <a:extLst>
              <a:ext uri="{FF2B5EF4-FFF2-40B4-BE49-F238E27FC236}">
                <a16:creationId xmlns:a16="http://schemas.microsoft.com/office/drawing/2014/main" id="{4B04B2A4-4A65-3AB4-B447-D850A434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91" y="1546075"/>
            <a:ext cx="3800073" cy="19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orms response chart. Question title: Výživa a stravování s AI&#10;Personalizované výživové plány na základě datových analýz.&#10;Optimalizace stravy pro různé fáze tréninkového cyklu.&#10;Sledování a hodnocení nutričních potřeb sportovců.&#10;. Number of responses: 31 responses.">
            <a:extLst>
              <a:ext uri="{FF2B5EF4-FFF2-40B4-BE49-F238E27FC236}">
                <a16:creationId xmlns:a16="http://schemas.microsoft.com/office/drawing/2014/main" id="{93C232AE-7D5E-B042-0E04-7121F81F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" y="3474810"/>
            <a:ext cx="3536425" cy="17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Forms response chart. Question title: Text a komunikace&#10;Asertivní komunikace&#10;Analýza z textu/souboru&#10;Přepis textu&#10;Odpověď na emaily / asertivita&#10;. Number of responses: 31 responses.">
            <a:extLst>
              <a:ext uri="{FF2B5EF4-FFF2-40B4-BE49-F238E27FC236}">
                <a16:creationId xmlns:a16="http://schemas.microsoft.com/office/drawing/2014/main" id="{5A55073E-F221-E3AB-9B16-3DC56B0E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88" y="3419400"/>
            <a:ext cx="3885103" cy="19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orms response chart. Question title: Analýza sportovního výkonu pomocí AI&#10;Využití datové analýzy pro sledování a zlepšení výkonu sportovců.&#10;Analýza zápasů a tréninků pomocí AI.&#10;Identifikace klíčových metrik pro hodnocení výkonu.&#10;. Number of responses: 31 responses.">
            <a:extLst>
              <a:ext uri="{FF2B5EF4-FFF2-40B4-BE49-F238E27FC236}">
                <a16:creationId xmlns:a16="http://schemas.microsoft.com/office/drawing/2014/main" id="{A519BEDB-87A8-5E69-1C46-88EBEA4E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39" y="3474810"/>
            <a:ext cx="3536425" cy="17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Forms response chart. Question title: Práce s odborným textem &#10;Vyhledávání odborných článků a výzkumů&#10;Kritická analýza a syntéza. Number of responses: 31 responses.">
            <a:extLst>
              <a:ext uri="{FF2B5EF4-FFF2-40B4-BE49-F238E27FC236}">
                <a16:creationId xmlns:a16="http://schemas.microsoft.com/office/drawing/2014/main" id="{1BFFB100-9A4B-F6A3-D65D-0C062BD8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3" y="5106308"/>
            <a:ext cx="3677601" cy="17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orms response chart. Question title: AI ve sportovní medicíně&#10;Diagnostika a léčba zdravotních problémů s využitím AI.&#10;Analýza zdravotních dat a predikce zdravotního stavu.&#10;AI v telemedicíně a vzdáleném monitorování zdravotního stavu.&#10;. Number of responses: 31 responses.">
            <a:extLst>
              <a:ext uri="{FF2B5EF4-FFF2-40B4-BE49-F238E27FC236}">
                <a16:creationId xmlns:a16="http://schemas.microsoft.com/office/drawing/2014/main" id="{6E113319-416C-CFB3-54F0-FA81A5EA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82" y="5106309"/>
            <a:ext cx="3439847" cy="17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orms response chart. Question title: Jaké formy školení v avizovaných podzimních vzdělávacích kurzech AI preferujete? &#10;. Number of responses: 31 responses.">
            <a:extLst>
              <a:ext uri="{FF2B5EF4-FFF2-40B4-BE49-F238E27FC236}">
                <a16:creationId xmlns:a16="http://schemas.microsoft.com/office/drawing/2014/main" id="{98FC93A5-C218-E4AC-C156-31D40C6B6A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93" y="5106308"/>
            <a:ext cx="3352374" cy="15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99BF5DC-E11C-9A29-EA16-3428FC47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80" y="434318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0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F769-572F-C83F-BD1A-15817EB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94" y="4206317"/>
            <a:ext cx="5109950" cy="956674"/>
          </a:xfrm>
        </p:spPr>
        <p:txBody>
          <a:bodyPr>
            <a:normAutofit/>
          </a:bodyPr>
          <a:lstStyle/>
          <a:p>
            <a:r>
              <a:rPr lang="cs-CZ" sz="3100" dirty="0">
                <a:latin typeface="Myriad Pro Semibold"/>
              </a:rPr>
              <a:t>Vědecko-výzkumná podpora české reprezentace</a:t>
            </a:r>
            <a:endParaRPr lang="cs-CZ" sz="31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99DE0EA-943F-10AD-DB74-7AB1C646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379" y="3923699"/>
            <a:ext cx="1801333" cy="2216424"/>
          </a:xfrm>
          <a:prstGeom prst="rect">
            <a:avLst/>
          </a:prstGeom>
        </p:spPr>
      </p:pic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7FA817-DA1C-8E92-A2B6-007BAE22A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97" y="667307"/>
            <a:ext cx="1882276" cy="23160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C2F226-2E3C-7FFA-4647-6A463963C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01"/>
          <a:stretch/>
        </p:blipFill>
        <p:spPr>
          <a:xfrm>
            <a:off x="8476833" y="1036919"/>
            <a:ext cx="2743200" cy="1079995"/>
          </a:xfrm>
          <a:prstGeom prst="rect">
            <a:avLst/>
          </a:prstGeom>
        </p:spPr>
      </p:pic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CE2373-09A9-4082-3AC9-F663338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01" y="5541707"/>
            <a:ext cx="4285125" cy="529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Realizační tým vzdělávacího programu </a:t>
            </a:r>
            <a:endParaRPr lang="cs-CZ" sz="2000" dirty="0"/>
          </a:p>
        </p:txBody>
      </p:sp>
      <p:pic>
        <p:nvPicPr>
          <p:cNvPr id="4104" name="Picture 8" descr="Zlomeným obratlem k archeologickému objevu">
            <a:extLst>
              <a:ext uri="{FF2B5EF4-FFF2-40B4-BE49-F238E27FC236}">
                <a16:creationId xmlns:a16="http://schemas.microsoft.com/office/drawing/2014/main" id="{F088C343-16B9-4E75-202D-58267CB5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830" y="860910"/>
            <a:ext cx="1556162" cy="23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th Academy - Ing. Kateřina Kašparová">
            <a:extLst>
              <a:ext uri="{FF2B5EF4-FFF2-40B4-BE49-F238E27FC236}">
                <a16:creationId xmlns:a16="http://schemas.microsoft.com/office/drawing/2014/main" id="{C28331C8-A7CB-129C-5DA7-2FA771C0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0749" y="2620151"/>
            <a:ext cx="2050015" cy="28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165F13-ED3A-C592-E6A0-363CE636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2" y="6140123"/>
            <a:ext cx="1458686" cy="5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CE1A1BA-C8A3-CD1F-BA65-6C6CB0E820CA}"/>
              </a:ext>
            </a:extLst>
          </p:cNvPr>
          <p:cNvSpPr txBox="1"/>
          <p:nvPr/>
        </p:nvSpPr>
        <p:spPr>
          <a:xfrm>
            <a:off x="9456568" y="5482193"/>
            <a:ext cx="235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Kateřina Kašparová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8E4DC6E-A2FB-4CB5-A2CF-9EA5F7380EC5}"/>
              </a:ext>
            </a:extLst>
          </p:cNvPr>
          <p:cNvSpPr txBox="1"/>
          <p:nvPr/>
        </p:nvSpPr>
        <p:spPr>
          <a:xfrm>
            <a:off x="1923830" y="3192240"/>
            <a:ext cx="159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Čestmír Štuka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9546179-8603-2482-5437-2EE0D226C06F}"/>
              </a:ext>
            </a:extLst>
          </p:cNvPr>
          <p:cNvSpPr txBox="1"/>
          <p:nvPr/>
        </p:nvSpPr>
        <p:spPr>
          <a:xfrm>
            <a:off x="6760777" y="3074141"/>
            <a:ext cx="216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Petr Zeman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A9B9F18-8394-A562-7479-8032F09C9340}"/>
              </a:ext>
            </a:extLst>
          </p:cNvPr>
          <p:cNvSpPr txBox="1"/>
          <p:nvPr/>
        </p:nvSpPr>
        <p:spPr>
          <a:xfrm>
            <a:off x="6353479" y="6179997"/>
            <a:ext cx="216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Antonín Procházka</a:t>
            </a:r>
          </a:p>
        </p:txBody>
      </p:sp>
      <p:pic>
        <p:nvPicPr>
          <p:cNvPr id="4110" name="Picture 14" descr="Libor Vítek: Neumíme vypnout, jedeme na doraz">
            <a:extLst>
              <a:ext uri="{FF2B5EF4-FFF2-40B4-BE49-F238E27FC236}">
                <a16:creationId xmlns:a16="http://schemas.microsoft.com/office/drawing/2014/main" id="{06D60AE7-39DF-F4F1-B9AF-9F4F96D04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8211" b="6577"/>
          <a:stretch/>
        </p:blipFill>
        <p:spPr bwMode="auto">
          <a:xfrm>
            <a:off x="4470136" y="667307"/>
            <a:ext cx="1808016" cy="23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F27D5A-2168-62CF-C203-BB368B0B635A}"/>
              </a:ext>
            </a:extLst>
          </p:cNvPr>
          <p:cNvSpPr txBox="1"/>
          <p:nvPr/>
        </p:nvSpPr>
        <p:spPr>
          <a:xfrm>
            <a:off x="4533314" y="3137121"/>
            <a:ext cx="216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Libor Vítek</a:t>
            </a:r>
          </a:p>
        </p:txBody>
      </p:sp>
    </p:spTree>
    <p:extLst>
      <p:ext uri="{BB962C8B-B14F-4D97-AF65-F5344CB8AC3E}">
        <p14:creationId xmlns:p14="http://schemas.microsoft.com/office/powerpoint/2010/main" val="410345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</TotalTime>
  <Words>809</Words>
  <Application>Microsoft Macintosh PowerPoint</Application>
  <PresentationFormat>Širokoúhlá obrazovka</PresentationFormat>
  <Paragraphs>136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Myriad Pro Semibold</vt:lpstr>
      <vt:lpstr>Wingdings</vt:lpstr>
      <vt:lpstr>Motiv Office</vt:lpstr>
      <vt:lpstr>Vědecko-výzkumná podpora české reprezentace</vt:lpstr>
      <vt:lpstr>Vědecko-výzkumná podpora české reprezentace</vt:lpstr>
      <vt:lpstr>Vědecko-výzkumná podpora české reprezentace</vt:lpstr>
      <vt:lpstr>Vědecko-výzkumná podpora české reprezentace</vt:lpstr>
      <vt:lpstr>Vědecko-výzkumná podpora české reprezentace</vt:lpstr>
      <vt:lpstr>Úvodní seminář </vt:lpstr>
      <vt:lpstr>Vědecko-výzkumná podpora české reprezentace</vt:lpstr>
      <vt:lpstr>Analýza požadavků </vt:lpstr>
      <vt:lpstr>Vědecko-výzkumná podpora české reprezentace</vt:lpstr>
      <vt:lpstr>Prezentace aplikace PowerPoint</vt:lpstr>
      <vt:lpstr>Vědecko-výzkumná podpora české reprezentace</vt:lpstr>
      <vt:lpstr>Realizační tým  AI metodický asistent </vt:lpstr>
      <vt:lpstr>Harmonogram projektu  </vt:lpstr>
      <vt:lpstr>Vytvoření sítě metodiků svazů </vt:lpstr>
      <vt:lpstr>Technické řešení </vt:lpstr>
      <vt:lpstr>Prezentace aplikace PowerPoint</vt:lpstr>
      <vt:lpstr>Prezentace aplikace PowerPoint</vt:lpstr>
      <vt:lpstr>Budoucnost projektu 2025+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Anti-doping-help!</dc:title>
  <dc:creator>Dusan Machacek</dc:creator>
  <cp:lastModifiedBy>Dusan Machacek</cp:lastModifiedBy>
  <cp:revision>92</cp:revision>
  <dcterms:created xsi:type="dcterms:W3CDTF">2023-11-01T08:45:09Z</dcterms:created>
  <dcterms:modified xsi:type="dcterms:W3CDTF">2024-11-28T12:40:10Z</dcterms:modified>
</cp:coreProperties>
</file>