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75" r:id="rId6"/>
    <p:sldId id="281" r:id="rId7"/>
    <p:sldId id="280" r:id="rId8"/>
    <p:sldId id="266" r:id="rId9"/>
    <p:sldId id="274" r:id="rId10"/>
    <p:sldId id="276" r:id="rId11"/>
    <p:sldId id="273" r:id="rId12"/>
    <p:sldId id="268" r:id="rId13"/>
    <p:sldId id="269" r:id="rId14"/>
    <p:sldId id="270" r:id="rId15"/>
    <p:sldId id="271" r:id="rId16"/>
    <p:sldId id="257" r:id="rId17"/>
    <p:sldId id="263" r:id="rId18"/>
    <p:sldId id="258" r:id="rId19"/>
    <p:sldId id="264" r:id="rId20"/>
    <p:sldId id="277" r:id="rId21"/>
    <p:sldId id="282" r:id="rId22"/>
    <p:sldId id="278" r:id="rId23"/>
    <p:sldId id="279" r:id="rId24"/>
    <p:sldId id="262" r:id="rId25"/>
  </p:sldIdLst>
  <p:sldSz cx="20104100" cy="11309350"/>
  <p:notesSz cx="9928225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ED667-01DA-BA35-E742-F2F79EB41B07}" v="6" dt="2024-11-23T21:05:03.543"/>
    <p1510:client id="{4943E93D-6447-A490-E23C-E5CDCA61F1B9}" v="2828" dt="2024-11-23T17:23:04.418"/>
    <p1510:client id="{5DCDF9F6-3262-7794-1169-673168682904}" v="201" dt="2024-11-24T17:43:30.719"/>
    <p1510:client id="{88933121-11DC-83EF-BB11-A1DA525059D8}" v="1217" dt="2024-11-22T20:11:03.9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60" d="100"/>
          <a:sy n="60" d="100"/>
        </p:scale>
        <p:origin x="968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Gotham_COV"/>
                <a:cs typeface="Gotham_COV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Gotham_COV"/>
                <a:cs typeface="Gotham_COV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65047" y="0"/>
            <a:ext cx="1310640" cy="260985"/>
          </a:xfrm>
          <a:custGeom>
            <a:avLst/>
            <a:gdLst/>
            <a:ahLst/>
            <a:cxnLst/>
            <a:rect l="l" t="t" r="r" b="b"/>
            <a:pathLst>
              <a:path w="1310639" h="260985">
                <a:moveTo>
                  <a:pt x="1310515" y="0"/>
                </a:moveTo>
                <a:lnTo>
                  <a:pt x="0" y="0"/>
                </a:lnTo>
                <a:lnTo>
                  <a:pt x="0" y="260986"/>
                </a:lnTo>
                <a:lnTo>
                  <a:pt x="1310515" y="260986"/>
                </a:lnTo>
                <a:lnTo>
                  <a:pt x="131051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44140" y="0"/>
            <a:ext cx="517525" cy="765810"/>
          </a:xfrm>
          <a:custGeom>
            <a:avLst/>
            <a:gdLst/>
            <a:ahLst/>
            <a:cxnLst/>
            <a:rect l="l" t="t" r="r" b="b"/>
            <a:pathLst>
              <a:path w="517525" h="765810">
                <a:moveTo>
                  <a:pt x="517387" y="0"/>
                </a:moveTo>
                <a:lnTo>
                  <a:pt x="0" y="0"/>
                </a:lnTo>
                <a:lnTo>
                  <a:pt x="0" y="765547"/>
                </a:lnTo>
                <a:lnTo>
                  <a:pt x="517387" y="765547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78840" cy="1240155"/>
          </a:xfrm>
          <a:custGeom>
            <a:avLst/>
            <a:gdLst/>
            <a:ahLst/>
            <a:cxnLst/>
            <a:rect l="l" t="t" r="r" b="b"/>
            <a:pathLst>
              <a:path w="878840" h="1240155">
                <a:moveTo>
                  <a:pt x="859209" y="0"/>
                </a:moveTo>
                <a:lnTo>
                  <a:pt x="0" y="0"/>
                </a:lnTo>
                <a:lnTo>
                  <a:pt x="0" y="1239894"/>
                </a:lnTo>
                <a:lnTo>
                  <a:pt x="60426" y="1228210"/>
                </a:lnTo>
                <a:lnTo>
                  <a:pt x="105389" y="1216908"/>
                </a:lnTo>
                <a:lnTo>
                  <a:pt x="149564" y="1203702"/>
                </a:lnTo>
                <a:lnTo>
                  <a:pt x="192903" y="1188639"/>
                </a:lnTo>
                <a:lnTo>
                  <a:pt x="235361" y="1171764"/>
                </a:lnTo>
                <a:lnTo>
                  <a:pt x="276891" y="1153125"/>
                </a:lnTo>
                <a:lnTo>
                  <a:pt x="317446" y="1132767"/>
                </a:lnTo>
                <a:lnTo>
                  <a:pt x="356981" y="1110737"/>
                </a:lnTo>
                <a:lnTo>
                  <a:pt x="395447" y="1087082"/>
                </a:lnTo>
                <a:lnTo>
                  <a:pt x="432800" y="1061849"/>
                </a:lnTo>
                <a:lnTo>
                  <a:pt x="468993" y="1035082"/>
                </a:lnTo>
                <a:lnTo>
                  <a:pt x="503978" y="1006830"/>
                </a:lnTo>
                <a:lnTo>
                  <a:pt x="537710" y="977139"/>
                </a:lnTo>
                <a:lnTo>
                  <a:pt x="570142" y="946054"/>
                </a:lnTo>
                <a:lnTo>
                  <a:pt x="601227" y="913623"/>
                </a:lnTo>
                <a:lnTo>
                  <a:pt x="630920" y="879892"/>
                </a:lnTo>
                <a:lnTo>
                  <a:pt x="659173" y="844907"/>
                </a:lnTo>
                <a:lnTo>
                  <a:pt x="685940" y="808715"/>
                </a:lnTo>
                <a:lnTo>
                  <a:pt x="711175" y="771362"/>
                </a:lnTo>
                <a:lnTo>
                  <a:pt x="734831" y="732896"/>
                </a:lnTo>
                <a:lnTo>
                  <a:pt x="756862" y="693361"/>
                </a:lnTo>
                <a:lnTo>
                  <a:pt x="777221" y="652806"/>
                </a:lnTo>
                <a:lnTo>
                  <a:pt x="795862" y="611275"/>
                </a:lnTo>
                <a:lnTo>
                  <a:pt x="812737" y="568816"/>
                </a:lnTo>
                <a:lnTo>
                  <a:pt x="827802" y="525476"/>
                </a:lnTo>
                <a:lnTo>
                  <a:pt x="841009" y="481300"/>
                </a:lnTo>
                <a:lnTo>
                  <a:pt x="852311" y="436335"/>
                </a:lnTo>
                <a:lnTo>
                  <a:pt x="861663" y="390628"/>
                </a:lnTo>
                <a:lnTo>
                  <a:pt x="869017" y="344225"/>
                </a:lnTo>
                <a:lnTo>
                  <a:pt x="874328" y="297172"/>
                </a:lnTo>
                <a:lnTo>
                  <a:pt x="877549" y="249517"/>
                </a:lnTo>
                <a:lnTo>
                  <a:pt x="878632" y="201304"/>
                </a:lnTo>
                <a:lnTo>
                  <a:pt x="877549" y="153096"/>
                </a:lnTo>
                <a:lnTo>
                  <a:pt x="874328" y="105443"/>
                </a:lnTo>
                <a:lnTo>
                  <a:pt x="869017" y="58394"/>
                </a:lnTo>
                <a:lnTo>
                  <a:pt x="861663" y="11993"/>
                </a:lnTo>
                <a:lnTo>
                  <a:pt x="85920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183823" y="0"/>
            <a:ext cx="1390650" cy="264160"/>
          </a:xfrm>
          <a:custGeom>
            <a:avLst/>
            <a:gdLst/>
            <a:ahLst/>
            <a:cxnLst/>
            <a:rect l="l" t="t" r="r" b="b"/>
            <a:pathLst>
              <a:path w="1390650" h="264160">
                <a:moveTo>
                  <a:pt x="1390303" y="0"/>
                </a:moveTo>
                <a:lnTo>
                  <a:pt x="0" y="0"/>
                </a:lnTo>
                <a:lnTo>
                  <a:pt x="0" y="264096"/>
                </a:lnTo>
                <a:lnTo>
                  <a:pt x="1390303" y="264096"/>
                </a:lnTo>
                <a:lnTo>
                  <a:pt x="139030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152315" y="0"/>
            <a:ext cx="709295" cy="271145"/>
          </a:xfrm>
          <a:custGeom>
            <a:avLst/>
            <a:gdLst/>
            <a:ahLst/>
            <a:cxnLst/>
            <a:rect l="l" t="t" r="r" b="b"/>
            <a:pathLst>
              <a:path w="709294" h="271145">
                <a:moveTo>
                  <a:pt x="708711" y="0"/>
                </a:moveTo>
                <a:lnTo>
                  <a:pt x="0" y="0"/>
                </a:lnTo>
                <a:lnTo>
                  <a:pt x="0" y="270839"/>
                </a:lnTo>
                <a:lnTo>
                  <a:pt x="708711" y="270839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885331" y="1804730"/>
            <a:ext cx="219075" cy="2380615"/>
          </a:xfrm>
          <a:custGeom>
            <a:avLst/>
            <a:gdLst/>
            <a:ahLst/>
            <a:cxnLst/>
            <a:rect l="l" t="t" r="r" b="b"/>
            <a:pathLst>
              <a:path w="219075" h="2380615">
                <a:moveTo>
                  <a:pt x="218768" y="0"/>
                </a:moveTo>
                <a:lnTo>
                  <a:pt x="0" y="0"/>
                </a:lnTo>
                <a:lnTo>
                  <a:pt x="0" y="2380472"/>
                </a:lnTo>
                <a:lnTo>
                  <a:pt x="218768" y="2380472"/>
                </a:lnTo>
                <a:lnTo>
                  <a:pt x="21876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27593" y="0"/>
            <a:ext cx="1076960" cy="1290955"/>
          </a:xfrm>
          <a:custGeom>
            <a:avLst/>
            <a:gdLst/>
            <a:ahLst/>
            <a:cxnLst/>
            <a:rect l="l" t="t" r="r" b="b"/>
            <a:pathLst>
              <a:path w="1076959" h="1290955">
                <a:moveTo>
                  <a:pt x="1076505" y="0"/>
                </a:moveTo>
                <a:lnTo>
                  <a:pt x="14360" y="0"/>
                </a:lnTo>
                <a:lnTo>
                  <a:pt x="9134" y="34830"/>
                </a:lnTo>
                <a:lnTo>
                  <a:pt x="4087" y="82042"/>
                </a:lnTo>
                <a:lnTo>
                  <a:pt x="1028" y="129821"/>
                </a:lnTo>
                <a:lnTo>
                  <a:pt x="0" y="178125"/>
                </a:lnTo>
                <a:lnTo>
                  <a:pt x="1028" y="226429"/>
                </a:lnTo>
                <a:lnTo>
                  <a:pt x="4087" y="274208"/>
                </a:lnTo>
                <a:lnTo>
                  <a:pt x="9134" y="321419"/>
                </a:lnTo>
                <a:lnTo>
                  <a:pt x="16126" y="368021"/>
                </a:lnTo>
                <a:lnTo>
                  <a:pt x="25024" y="413972"/>
                </a:lnTo>
                <a:lnTo>
                  <a:pt x="35784" y="459231"/>
                </a:lnTo>
                <a:lnTo>
                  <a:pt x="48365" y="503755"/>
                </a:lnTo>
                <a:lnTo>
                  <a:pt x="62725" y="547502"/>
                </a:lnTo>
                <a:lnTo>
                  <a:pt x="78822" y="590431"/>
                </a:lnTo>
                <a:lnTo>
                  <a:pt x="96615" y="632501"/>
                </a:lnTo>
                <a:lnTo>
                  <a:pt x="116061" y="673669"/>
                </a:lnTo>
                <a:lnTo>
                  <a:pt x="137120" y="713893"/>
                </a:lnTo>
                <a:lnTo>
                  <a:pt x="159749" y="753132"/>
                </a:lnTo>
                <a:lnTo>
                  <a:pt x="183906" y="791344"/>
                </a:lnTo>
                <a:lnTo>
                  <a:pt x="209550" y="828487"/>
                </a:lnTo>
                <a:lnTo>
                  <a:pt x="236639" y="864520"/>
                </a:lnTo>
                <a:lnTo>
                  <a:pt x="265130" y="899400"/>
                </a:lnTo>
                <a:lnTo>
                  <a:pt x="294983" y="933087"/>
                </a:lnTo>
                <a:lnTo>
                  <a:pt x="326156" y="965537"/>
                </a:lnTo>
                <a:lnTo>
                  <a:pt x="358606" y="996709"/>
                </a:lnTo>
                <a:lnTo>
                  <a:pt x="392292" y="1026562"/>
                </a:lnTo>
                <a:lnTo>
                  <a:pt x="427173" y="1055054"/>
                </a:lnTo>
                <a:lnTo>
                  <a:pt x="463205" y="1082143"/>
                </a:lnTo>
                <a:lnTo>
                  <a:pt x="500348" y="1107787"/>
                </a:lnTo>
                <a:lnTo>
                  <a:pt x="538561" y="1131944"/>
                </a:lnTo>
                <a:lnTo>
                  <a:pt x="577800" y="1154573"/>
                </a:lnTo>
                <a:lnTo>
                  <a:pt x="618024" y="1175631"/>
                </a:lnTo>
                <a:lnTo>
                  <a:pt x="659192" y="1195078"/>
                </a:lnTo>
                <a:lnTo>
                  <a:pt x="701261" y="1212871"/>
                </a:lnTo>
                <a:lnTo>
                  <a:pt x="744191" y="1228968"/>
                </a:lnTo>
                <a:lnTo>
                  <a:pt x="787938" y="1243328"/>
                </a:lnTo>
                <a:lnTo>
                  <a:pt x="832462" y="1255909"/>
                </a:lnTo>
                <a:lnTo>
                  <a:pt x="877720" y="1266669"/>
                </a:lnTo>
                <a:lnTo>
                  <a:pt x="923671" y="1275566"/>
                </a:lnTo>
                <a:lnTo>
                  <a:pt x="970273" y="1282559"/>
                </a:lnTo>
                <a:lnTo>
                  <a:pt x="1017485" y="1287606"/>
                </a:lnTo>
                <a:lnTo>
                  <a:pt x="1065263" y="1290664"/>
                </a:lnTo>
                <a:lnTo>
                  <a:pt x="1076505" y="1290904"/>
                </a:lnTo>
                <a:lnTo>
                  <a:pt x="1076505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1169" y="823936"/>
            <a:ext cx="12081760" cy="15577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5059" y="4585540"/>
            <a:ext cx="14535785" cy="3995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Gotham_COV"/>
                <a:cs typeface="Gotham_COV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57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6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6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image" Target="../media/image64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63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67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6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5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50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53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55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3850" y="3121582"/>
            <a:ext cx="9902586" cy="185884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6000" b="1" spc="15"/>
              <a:t>Neinvazivní diagnostika svalové typologie</a:t>
            </a:r>
            <a:endParaRPr lang="cs-CZ" sz="6000" b="1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126105" cy="1461770"/>
            <a:chOff x="0" y="0"/>
            <a:chExt cx="3126105" cy="1461770"/>
          </a:xfrm>
        </p:grpSpPr>
        <p:sp>
          <p:nvSpPr>
            <p:cNvPr id="4" name="object 4"/>
            <p:cNvSpPr/>
            <p:nvPr/>
          </p:nvSpPr>
          <p:spPr>
            <a:xfrm>
              <a:off x="871324" y="0"/>
              <a:ext cx="2254885" cy="238125"/>
            </a:xfrm>
            <a:custGeom>
              <a:avLst/>
              <a:gdLst/>
              <a:ahLst/>
              <a:cxnLst/>
              <a:rect l="l" t="t" r="r" b="b"/>
              <a:pathLst>
                <a:path w="2254885" h="238125">
                  <a:moveTo>
                    <a:pt x="2254737" y="0"/>
                  </a:moveTo>
                  <a:lnTo>
                    <a:pt x="0" y="0"/>
                  </a:lnTo>
                  <a:lnTo>
                    <a:pt x="0" y="237751"/>
                  </a:lnTo>
                  <a:lnTo>
                    <a:pt x="2254737" y="237751"/>
                  </a:lnTo>
                  <a:lnTo>
                    <a:pt x="225473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30960" cy="1461770"/>
            </a:xfrm>
            <a:custGeom>
              <a:avLst/>
              <a:gdLst/>
              <a:ahLst/>
              <a:cxnLst/>
              <a:rect l="l" t="t" r="r" b="b"/>
              <a:pathLst>
                <a:path w="1330960" h="1461770">
                  <a:moveTo>
                    <a:pt x="1330448" y="0"/>
                  </a:moveTo>
                  <a:lnTo>
                    <a:pt x="0" y="0"/>
                  </a:lnTo>
                  <a:lnTo>
                    <a:pt x="0" y="1461671"/>
                  </a:lnTo>
                  <a:lnTo>
                    <a:pt x="65569" y="1442423"/>
                  </a:lnTo>
                  <a:lnTo>
                    <a:pt x="109432" y="1427944"/>
                  </a:lnTo>
                  <a:lnTo>
                    <a:pt x="152804" y="1412410"/>
                  </a:lnTo>
                  <a:lnTo>
                    <a:pt x="195669" y="1395836"/>
                  </a:lnTo>
                  <a:lnTo>
                    <a:pt x="238013" y="1378237"/>
                  </a:lnTo>
                  <a:lnTo>
                    <a:pt x="279820" y="1359628"/>
                  </a:lnTo>
                  <a:lnTo>
                    <a:pt x="321075" y="1340025"/>
                  </a:lnTo>
                  <a:lnTo>
                    <a:pt x="361762" y="1319443"/>
                  </a:lnTo>
                  <a:lnTo>
                    <a:pt x="401867" y="1297897"/>
                  </a:lnTo>
                  <a:lnTo>
                    <a:pt x="441373" y="1275402"/>
                  </a:lnTo>
                  <a:lnTo>
                    <a:pt x="480267" y="1251974"/>
                  </a:lnTo>
                  <a:lnTo>
                    <a:pt x="518532" y="1227627"/>
                  </a:lnTo>
                  <a:lnTo>
                    <a:pt x="556154" y="1202378"/>
                  </a:lnTo>
                  <a:lnTo>
                    <a:pt x="593117" y="1176241"/>
                  </a:lnTo>
                  <a:lnTo>
                    <a:pt x="629405" y="1149232"/>
                  </a:lnTo>
                  <a:lnTo>
                    <a:pt x="665005" y="1121365"/>
                  </a:lnTo>
                  <a:lnTo>
                    <a:pt x="699899" y="1092657"/>
                  </a:lnTo>
                  <a:lnTo>
                    <a:pt x="734074" y="1063122"/>
                  </a:lnTo>
                  <a:lnTo>
                    <a:pt x="767513" y="1032775"/>
                  </a:lnTo>
                  <a:lnTo>
                    <a:pt x="800202" y="1001633"/>
                  </a:lnTo>
                  <a:lnTo>
                    <a:pt x="832126" y="969709"/>
                  </a:lnTo>
                  <a:lnTo>
                    <a:pt x="863268" y="937020"/>
                  </a:lnTo>
                  <a:lnTo>
                    <a:pt x="893615" y="903581"/>
                  </a:lnTo>
                  <a:lnTo>
                    <a:pt x="923150" y="869406"/>
                  </a:lnTo>
                  <a:lnTo>
                    <a:pt x="951858" y="834511"/>
                  </a:lnTo>
                  <a:lnTo>
                    <a:pt x="979725" y="798912"/>
                  </a:lnTo>
                  <a:lnTo>
                    <a:pt x="1006734" y="762624"/>
                  </a:lnTo>
                  <a:lnTo>
                    <a:pt x="1032871" y="725661"/>
                  </a:lnTo>
                  <a:lnTo>
                    <a:pt x="1058120" y="688039"/>
                  </a:lnTo>
                  <a:lnTo>
                    <a:pt x="1082467" y="649774"/>
                  </a:lnTo>
                  <a:lnTo>
                    <a:pt x="1105895" y="610880"/>
                  </a:lnTo>
                  <a:lnTo>
                    <a:pt x="1128390" y="571374"/>
                  </a:lnTo>
                  <a:lnTo>
                    <a:pt x="1149936" y="531269"/>
                  </a:lnTo>
                  <a:lnTo>
                    <a:pt x="1170518" y="490582"/>
                  </a:lnTo>
                  <a:lnTo>
                    <a:pt x="1190122" y="449327"/>
                  </a:lnTo>
                  <a:lnTo>
                    <a:pt x="1208730" y="407520"/>
                  </a:lnTo>
                  <a:lnTo>
                    <a:pt x="1226329" y="365176"/>
                  </a:lnTo>
                  <a:lnTo>
                    <a:pt x="1242904" y="322311"/>
                  </a:lnTo>
                  <a:lnTo>
                    <a:pt x="1258438" y="278939"/>
                  </a:lnTo>
                  <a:lnTo>
                    <a:pt x="1272916" y="235076"/>
                  </a:lnTo>
                  <a:lnTo>
                    <a:pt x="1286324" y="190737"/>
                  </a:lnTo>
                  <a:lnTo>
                    <a:pt x="1298646" y="145938"/>
                  </a:lnTo>
                  <a:lnTo>
                    <a:pt x="1309867" y="100693"/>
                  </a:lnTo>
                  <a:lnTo>
                    <a:pt x="1319972" y="55018"/>
                  </a:lnTo>
                  <a:lnTo>
                    <a:pt x="1328945" y="8928"/>
                  </a:lnTo>
                  <a:lnTo>
                    <a:pt x="1330448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113188" y="0"/>
            <a:ext cx="2254885" cy="238125"/>
          </a:xfrm>
          <a:custGeom>
            <a:avLst/>
            <a:gdLst/>
            <a:ahLst/>
            <a:cxnLst/>
            <a:rect l="l" t="t" r="r" b="b"/>
            <a:pathLst>
              <a:path w="2254884" h="238125">
                <a:moveTo>
                  <a:pt x="2254748" y="0"/>
                </a:moveTo>
                <a:lnTo>
                  <a:pt x="0" y="0"/>
                </a:lnTo>
                <a:lnTo>
                  <a:pt x="0" y="237751"/>
                </a:lnTo>
                <a:lnTo>
                  <a:pt x="2254748" y="237751"/>
                </a:lnTo>
                <a:lnTo>
                  <a:pt x="225474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97679" y="0"/>
            <a:ext cx="1127760" cy="379095"/>
          </a:xfrm>
          <a:custGeom>
            <a:avLst/>
            <a:gdLst/>
            <a:ahLst/>
            <a:cxnLst/>
            <a:rect l="l" t="t" r="r" b="b"/>
            <a:pathLst>
              <a:path w="1127759" h="379095">
                <a:moveTo>
                  <a:pt x="1127368" y="0"/>
                </a:moveTo>
                <a:lnTo>
                  <a:pt x="0" y="0"/>
                </a:lnTo>
                <a:lnTo>
                  <a:pt x="0" y="378606"/>
                </a:lnTo>
                <a:lnTo>
                  <a:pt x="1127368" y="378606"/>
                </a:lnTo>
                <a:lnTo>
                  <a:pt x="112736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9052" y="0"/>
            <a:ext cx="850900" cy="676275"/>
          </a:xfrm>
          <a:custGeom>
            <a:avLst/>
            <a:gdLst/>
            <a:ahLst/>
            <a:cxnLst/>
            <a:rect l="l" t="t" r="r" b="b"/>
            <a:pathLst>
              <a:path w="850900" h="676275">
                <a:moveTo>
                  <a:pt x="850707" y="0"/>
                </a:moveTo>
                <a:lnTo>
                  <a:pt x="0" y="0"/>
                </a:lnTo>
                <a:lnTo>
                  <a:pt x="0" y="675769"/>
                </a:lnTo>
                <a:lnTo>
                  <a:pt x="850707" y="675769"/>
                </a:lnTo>
                <a:lnTo>
                  <a:pt x="850707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069978"/>
            <a:ext cx="339725" cy="1323340"/>
          </a:xfrm>
          <a:custGeom>
            <a:avLst/>
            <a:gdLst/>
            <a:ahLst/>
            <a:cxnLst/>
            <a:rect l="l" t="t" r="r" b="b"/>
            <a:pathLst>
              <a:path w="339725" h="1323339">
                <a:moveTo>
                  <a:pt x="339623" y="0"/>
                </a:moveTo>
                <a:lnTo>
                  <a:pt x="0" y="0"/>
                </a:lnTo>
                <a:lnTo>
                  <a:pt x="0" y="1323320"/>
                </a:lnTo>
                <a:lnTo>
                  <a:pt x="339623" y="1323320"/>
                </a:lnTo>
                <a:lnTo>
                  <a:pt x="339623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1301" y="9549269"/>
            <a:ext cx="756689" cy="92639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5875587" y="9549266"/>
            <a:ext cx="31115" cy="929640"/>
            <a:chOff x="15875587" y="9549266"/>
            <a:chExt cx="31115" cy="929640"/>
          </a:xfrm>
        </p:grpSpPr>
        <p:sp>
          <p:nvSpPr>
            <p:cNvPr id="15" name="object 15"/>
            <p:cNvSpPr/>
            <p:nvPr/>
          </p:nvSpPr>
          <p:spPr>
            <a:xfrm>
              <a:off x="15875594" y="9549266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0"/>
                  </a:lnTo>
                  <a:lnTo>
                    <a:pt x="0" y="320566"/>
                  </a:lnTo>
                  <a:lnTo>
                    <a:pt x="30941" y="299289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75587" y="10157999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21758"/>
                  </a:lnTo>
                  <a:lnTo>
                    <a:pt x="0" y="320566"/>
                  </a:lnTo>
                  <a:lnTo>
                    <a:pt x="30941" y="32056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5587" y="9848555"/>
              <a:ext cx="31115" cy="331470"/>
            </a:xfrm>
            <a:custGeom>
              <a:avLst/>
              <a:gdLst/>
              <a:ahLst/>
              <a:cxnLst/>
              <a:rect l="l" t="t" r="r" b="b"/>
              <a:pathLst>
                <a:path w="31115" h="331470">
                  <a:moveTo>
                    <a:pt x="30941" y="0"/>
                  </a:moveTo>
                  <a:lnTo>
                    <a:pt x="0" y="21276"/>
                  </a:lnTo>
                  <a:lnTo>
                    <a:pt x="0" y="331204"/>
                  </a:lnTo>
                  <a:lnTo>
                    <a:pt x="30941" y="30944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093644" y="9551684"/>
            <a:ext cx="1163320" cy="259079"/>
            <a:chOff x="16093644" y="9551684"/>
            <a:chExt cx="1163320" cy="259079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3644" y="9627595"/>
              <a:ext cx="153764" cy="1803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267716" y="9551686"/>
              <a:ext cx="180975" cy="255904"/>
            </a:xfrm>
            <a:custGeom>
              <a:avLst/>
              <a:gdLst/>
              <a:ahLst/>
              <a:cxnLst/>
              <a:rect l="l" t="t" r="r" b="b"/>
              <a:pathLst>
                <a:path w="180975" h="255904">
                  <a:moveTo>
                    <a:pt x="113619" y="75913"/>
                  </a:moveTo>
                  <a:lnTo>
                    <a:pt x="67202" y="75913"/>
                  </a:lnTo>
                  <a:lnTo>
                    <a:pt x="0" y="255772"/>
                  </a:lnTo>
                  <a:lnTo>
                    <a:pt x="38668" y="255772"/>
                  </a:lnTo>
                  <a:lnTo>
                    <a:pt x="54144" y="213229"/>
                  </a:lnTo>
                  <a:lnTo>
                    <a:pt x="164925" y="213229"/>
                  </a:lnTo>
                  <a:lnTo>
                    <a:pt x="151917" y="178413"/>
                  </a:lnTo>
                  <a:lnTo>
                    <a:pt x="66720" y="178413"/>
                  </a:lnTo>
                  <a:lnTo>
                    <a:pt x="90405" y="113137"/>
                  </a:lnTo>
                  <a:lnTo>
                    <a:pt x="127527" y="113137"/>
                  </a:lnTo>
                  <a:lnTo>
                    <a:pt x="113619" y="75913"/>
                  </a:lnTo>
                  <a:close/>
                </a:path>
                <a:path w="180975" h="255904">
                  <a:moveTo>
                    <a:pt x="164925" y="213229"/>
                  </a:moveTo>
                  <a:lnTo>
                    <a:pt x="126666" y="213229"/>
                  </a:lnTo>
                  <a:lnTo>
                    <a:pt x="141660" y="255772"/>
                  </a:lnTo>
                  <a:lnTo>
                    <a:pt x="180821" y="255772"/>
                  </a:lnTo>
                  <a:lnTo>
                    <a:pt x="164925" y="213229"/>
                  </a:lnTo>
                  <a:close/>
                </a:path>
                <a:path w="180975" h="255904">
                  <a:moveTo>
                    <a:pt x="127527" y="113137"/>
                  </a:moveTo>
                  <a:lnTo>
                    <a:pt x="90405" y="113137"/>
                  </a:lnTo>
                  <a:lnTo>
                    <a:pt x="114101" y="178413"/>
                  </a:lnTo>
                  <a:lnTo>
                    <a:pt x="151917" y="178413"/>
                  </a:lnTo>
                  <a:lnTo>
                    <a:pt x="127527" y="113137"/>
                  </a:lnTo>
                  <a:close/>
                </a:path>
                <a:path w="180975" h="255904">
                  <a:moveTo>
                    <a:pt x="100562" y="0"/>
                  </a:moveTo>
                  <a:lnTo>
                    <a:pt x="58972" y="41579"/>
                  </a:lnTo>
                  <a:lnTo>
                    <a:pt x="74940" y="57537"/>
                  </a:lnTo>
                  <a:lnTo>
                    <a:pt x="122320" y="21758"/>
                  </a:lnTo>
                  <a:lnTo>
                    <a:pt x="100562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0297" y="9624691"/>
              <a:ext cx="342326" cy="1856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38726" y="9627595"/>
              <a:ext cx="156654" cy="1798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20040" y="9627595"/>
              <a:ext cx="153754" cy="1803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193139" y="9551684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50291" y="75913"/>
                  </a:moveTo>
                  <a:lnTo>
                    <a:pt x="13538" y="75913"/>
                  </a:lnTo>
                  <a:lnTo>
                    <a:pt x="13538" y="255772"/>
                  </a:lnTo>
                  <a:lnTo>
                    <a:pt x="50291" y="255772"/>
                  </a:lnTo>
                  <a:lnTo>
                    <a:pt x="50291" y="75913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085429" y="9860160"/>
            <a:ext cx="1457325" cy="258445"/>
            <a:chOff x="16085429" y="9860160"/>
            <a:chExt cx="1457325" cy="25844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5429" y="9932201"/>
              <a:ext cx="146498" cy="1856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6585" y="9932682"/>
              <a:ext cx="344253" cy="18566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626941" y="9932689"/>
              <a:ext cx="659130" cy="186055"/>
            </a:xfrm>
            <a:custGeom>
              <a:avLst/>
              <a:gdLst/>
              <a:ahLst/>
              <a:cxnLst/>
              <a:rect l="l" t="t" r="r" b="b"/>
              <a:pathLst>
                <a:path w="659130" h="186054">
                  <a:moveTo>
                    <a:pt x="148450" y="182765"/>
                  </a:moveTo>
                  <a:lnTo>
                    <a:pt x="100317" y="117983"/>
                  </a:lnTo>
                  <a:lnTo>
                    <a:pt x="98158" y="115074"/>
                  </a:lnTo>
                  <a:lnTo>
                    <a:pt x="107327" y="112268"/>
                  </a:lnTo>
                  <a:lnTo>
                    <a:pt x="115316" y="108254"/>
                  </a:lnTo>
                  <a:lnTo>
                    <a:pt x="138125" y="71755"/>
                  </a:lnTo>
                  <a:lnTo>
                    <a:pt x="138772" y="61404"/>
                  </a:lnTo>
                  <a:lnTo>
                    <a:pt x="137706" y="48717"/>
                  </a:lnTo>
                  <a:lnTo>
                    <a:pt x="134620" y="37719"/>
                  </a:lnTo>
                  <a:lnTo>
                    <a:pt x="134543" y="37414"/>
                  </a:lnTo>
                  <a:lnTo>
                    <a:pt x="103111" y="6896"/>
                  </a:lnTo>
                  <a:lnTo>
                    <a:pt x="101536" y="6515"/>
                  </a:lnTo>
                  <a:lnTo>
                    <a:pt x="101536" y="54152"/>
                  </a:lnTo>
                  <a:lnTo>
                    <a:pt x="101536" y="69151"/>
                  </a:lnTo>
                  <a:lnTo>
                    <a:pt x="99123" y="74942"/>
                  </a:lnTo>
                  <a:lnTo>
                    <a:pt x="89458" y="83654"/>
                  </a:lnTo>
                  <a:lnTo>
                    <a:pt x="82194" y="85585"/>
                  </a:lnTo>
                  <a:lnTo>
                    <a:pt x="36753" y="85585"/>
                  </a:lnTo>
                  <a:lnTo>
                    <a:pt x="36753" y="37719"/>
                  </a:lnTo>
                  <a:lnTo>
                    <a:pt x="82677" y="37719"/>
                  </a:lnTo>
                  <a:lnTo>
                    <a:pt x="89458" y="39649"/>
                  </a:lnTo>
                  <a:lnTo>
                    <a:pt x="99123" y="48348"/>
                  </a:lnTo>
                  <a:lnTo>
                    <a:pt x="101536" y="54152"/>
                  </a:lnTo>
                  <a:lnTo>
                    <a:pt x="101536" y="6515"/>
                  </a:lnTo>
                  <a:lnTo>
                    <a:pt x="91059" y="3911"/>
                  </a:lnTo>
                  <a:lnTo>
                    <a:pt x="77355" y="2908"/>
                  </a:lnTo>
                  <a:lnTo>
                    <a:pt x="0" y="2908"/>
                  </a:lnTo>
                  <a:lnTo>
                    <a:pt x="0" y="182765"/>
                  </a:lnTo>
                  <a:lnTo>
                    <a:pt x="36753" y="182765"/>
                  </a:lnTo>
                  <a:lnTo>
                    <a:pt x="36753" y="117983"/>
                  </a:lnTo>
                  <a:lnTo>
                    <a:pt x="57061" y="117983"/>
                  </a:lnTo>
                  <a:lnTo>
                    <a:pt x="103479" y="182765"/>
                  </a:lnTo>
                  <a:lnTo>
                    <a:pt x="148450" y="182765"/>
                  </a:lnTo>
                  <a:close/>
                </a:path>
                <a:path w="659130" h="186054">
                  <a:moveTo>
                    <a:pt x="292036" y="2908"/>
                  </a:moveTo>
                  <a:lnTo>
                    <a:pt x="151828" y="2908"/>
                  </a:lnTo>
                  <a:lnTo>
                    <a:pt x="151828" y="37198"/>
                  </a:lnTo>
                  <a:lnTo>
                    <a:pt x="203555" y="37198"/>
                  </a:lnTo>
                  <a:lnTo>
                    <a:pt x="203555" y="181978"/>
                  </a:lnTo>
                  <a:lnTo>
                    <a:pt x="240309" y="181978"/>
                  </a:lnTo>
                  <a:lnTo>
                    <a:pt x="240309" y="37198"/>
                  </a:lnTo>
                  <a:lnTo>
                    <a:pt x="292036" y="37198"/>
                  </a:lnTo>
                  <a:lnTo>
                    <a:pt x="292036" y="2908"/>
                  </a:lnTo>
                  <a:close/>
                </a:path>
                <a:path w="659130" h="186054">
                  <a:moveTo>
                    <a:pt x="491236" y="92837"/>
                  </a:moveTo>
                  <a:lnTo>
                    <a:pt x="489546" y="73990"/>
                  </a:lnTo>
                  <a:lnTo>
                    <a:pt x="489521" y="73774"/>
                  </a:lnTo>
                  <a:lnTo>
                    <a:pt x="484466" y="56642"/>
                  </a:lnTo>
                  <a:lnTo>
                    <a:pt x="484416" y="56451"/>
                  </a:lnTo>
                  <a:lnTo>
                    <a:pt x="475983" y="40817"/>
                  </a:lnTo>
                  <a:lnTo>
                    <a:pt x="471004" y="34810"/>
                  </a:lnTo>
                  <a:lnTo>
                    <a:pt x="464172" y="26593"/>
                  </a:lnTo>
                  <a:lnTo>
                    <a:pt x="454012" y="18249"/>
                  </a:lnTo>
                  <a:lnTo>
                    <a:pt x="454012" y="92837"/>
                  </a:lnTo>
                  <a:lnTo>
                    <a:pt x="453021" y="104902"/>
                  </a:lnTo>
                  <a:lnTo>
                    <a:pt x="429336" y="141681"/>
                  </a:lnTo>
                  <a:lnTo>
                    <a:pt x="397459" y="150850"/>
                  </a:lnTo>
                  <a:lnTo>
                    <a:pt x="385660" y="149847"/>
                  </a:lnTo>
                  <a:lnTo>
                    <a:pt x="349846" y="125603"/>
                  </a:lnTo>
                  <a:lnTo>
                    <a:pt x="340880" y="92837"/>
                  </a:lnTo>
                  <a:lnTo>
                    <a:pt x="341871" y="80759"/>
                  </a:lnTo>
                  <a:lnTo>
                    <a:pt x="365353" y="43992"/>
                  </a:lnTo>
                  <a:lnTo>
                    <a:pt x="397459" y="34810"/>
                  </a:lnTo>
                  <a:lnTo>
                    <a:pt x="409232" y="35814"/>
                  </a:lnTo>
                  <a:lnTo>
                    <a:pt x="445046" y="60058"/>
                  </a:lnTo>
                  <a:lnTo>
                    <a:pt x="454012" y="92837"/>
                  </a:lnTo>
                  <a:lnTo>
                    <a:pt x="454012" y="18249"/>
                  </a:lnTo>
                  <a:lnTo>
                    <a:pt x="449935" y="14897"/>
                  </a:lnTo>
                  <a:lnTo>
                    <a:pt x="434073" y="6591"/>
                  </a:lnTo>
                  <a:lnTo>
                    <a:pt x="416572" y="1638"/>
                  </a:lnTo>
                  <a:lnTo>
                    <a:pt x="397459" y="0"/>
                  </a:lnTo>
                  <a:lnTo>
                    <a:pt x="378320" y="1638"/>
                  </a:lnTo>
                  <a:lnTo>
                    <a:pt x="330720" y="26593"/>
                  </a:lnTo>
                  <a:lnTo>
                    <a:pt x="310819" y="56451"/>
                  </a:lnTo>
                  <a:lnTo>
                    <a:pt x="310718" y="56642"/>
                  </a:lnTo>
                  <a:lnTo>
                    <a:pt x="305828" y="73774"/>
                  </a:lnTo>
                  <a:lnTo>
                    <a:pt x="305765" y="73990"/>
                  </a:lnTo>
                  <a:lnTo>
                    <a:pt x="304126" y="92837"/>
                  </a:lnTo>
                  <a:lnTo>
                    <a:pt x="319024" y="144919"/>
                  </a:lnTo>
                  <a:lnTo>
                    <a:pt x="360819" y="179082"/>
                  </a:lnTo>
                  <a:lnTo>
                    <a:pt x="397459" y="185674"/>
                  </a:lnTo>
                  <a:lnTo>
                    <a:pt x="416572" y="184035"/>
                  </a:lnTo>
                  <a:lnTo>
                    <a:pt x="434073" y="179082"/>
                  </a:lnTo>
                  <a:lnTo>
                    <a:pt x="449935" y="170776"/>
                  </a:lnTo>
                  <a:lnTo>
                    <a:pt x="464172" y="159067"/>
                  </a:lnTo>
                  <a:lnTo>
                    <a:pt x="471004" y="150850"/>
                  </a:lnTo>
                  <a:lnTo>
                    <a:pt x="475945" y="144919"/>
                  </a:lnTo>
                  <a:lnTo>
                    <a:pt x="484416" y="129222"/>
                  </a:lnTo>
                  <a:lnTo>
                    <a:pt x="489521" y="111887"/>
                  </a:lnTo>
                  <a:lnTo>
                    <a:pt x="491236" y="92837"/>
                  </a:lnTo>
                  <a:close/>
                </a:path>
                <a:path w="659130" h="186054">
                  <a:moveTo>
                    <a:pt x="659015" y="2908"/>
                  </a:moveTo>
                  <a:lnTo>
                    <a:pt x="620344" y="2908"/>
                  </a:lnTo>
                  <a:lnTo>
                    <a:pt x="576338" y="139255"/>
                  </a:lnTo>
                  <a:lnTo>
                    <a:pt x="533311" y="2908"/>
                  </a:lnTo>
                  <a:lnTo>
                    <a:pt x="494626" y="2908"/>
                  </a:lnTo>
                  <a:lnTo>
                    <a:pt x="553135" y="182765"/>
                  </a:lnTo>
                  <a:lnTo>
                    <a:pt x="599554" y="182765"/>
                  </a:lnTo>
                  <a:lnTo>
                    <a:pt x="659015" y="2908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06274" y="9935589"/>
              <a:ext cx="153754" cy="1803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479373" y="9860160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49799" y="75432"/>
                  </a:moveTo>
                  <a:lnTo>
                    <a:pt x="13057" y="75432"/>
                  </a:lnTo>
                  <a:lnTo>
                    <a:pt x="13057" y="255290"/>
                  </a:lnTo>
                  <a:lnTo>
                    <a:pt x="49799" y="255290"/>
                  </a:lnTo>
                  <a:lnTo>
                    <a:pt x="49799" y="75432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6083007" y="10240676"/>
            <a:ext cx="1397000" cy="186055"/>
            <a:chOff x="16083007" y="10240676"/>
            <a:chExt cx="1397000" cy="186055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3007" y="10240676"/>
              <a:ext cx="365055" cy="1856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80447" y="10243318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4" h="180340">
                  <a:moveTo>
                    <a:pt x="120878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44780"/>
                  </a:lnTo>
                  <a:lnTo>
                    <a:pt x="0" y="180340"/>
                  </a:lnTo>
                  <a:lnTo>
                    <a:pt x="120878" y="180340"/>
                  </a:lnTo>
                  <a:lnTo>
                    <a:pt x="120878" y="144780"/>
                  </a:lnTo>
                  <a:lnTo>
                    <a:pt x="36741" y="144780"/>
                  </a:lnTo>
                  <a:lnTo>
                    <a:pt x="36741" y="106680"/>
                  </a:lnTo>
                  <a:lnTo>
                    <a:pt x="114109" y="106680"/>
                  </a:lnTo>
                  <a:lnTo>
                    <a:pt x="114109" y="72390"/>
                  </a:lnTo>
                  <a:lnTo>
                    <a:pt x="36741" y="72390"/>
                  </a:lnTo>
                  <a:lnTo>
                    <a:pt x="36741" y="35560"/>
                  </a:lnTo>
                  <a:lnTo>
                    <a:pt x="120878" y="35560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24047" y="10243578"/>
              <a:ext cx="153764" cy="18034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798112" y="10243584"/>
              <a:ext cx="140335" cy="179070"/>
            </a:xfrm>
            <a:custGeom>
              <a:avLst/>
              <a:gdLst/>
              <a:ahLst/>
              <a:cxnLst/>
              <a:rect l="l" t="t" r="r" b="b"/>
              <a:pathLst>
                <a:path w="140334" h="179070">
                  <a:moveTo>
                    <a:pt x="140208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51727" y="34290"/>
                  </a:lnTo>
                  <a:lnTo>
                    <a:pt x="51727" y="179070"/>
                  </a:lnTo>
                  <a:lnTo>
                    <a:pt x="88480" y="179070"/>
                  </a:lnTo>
                  <a:lnTo>
                    <a:pt x="88480" y="34290"/>
                  </a:lnTo>
                  <a:lnTo>
                    <a:pt x="140208" y="34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60572" y="10243578"/>
              <a:ext cx="147953" cy="1822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40918" y="10243570"/>
              <a:ext cx="338933" cy="179872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502447" y="9562587"/>
            <a:ext cx="5143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29"/>
              </a:lnSpc>
              <a:spcBef>
                <a:spcPts val="100"/>
              </a:spcBef>
              <a:tabLst>
                <a:tab pos="1377950" algn="l"/>
              </a:tabLst>
            </a:pPr>
            <a:r>
              <a:rPr sz="3150" spc="215">
                <a:latin typeface="Gotham Book"/>
                <a:cs typeface="Gotham Book"/>
              </a:rPr>
              <a:t>HIGH</a:t>
            </a:r>
            <a:r>
              <a:rPr sz="3150">
                <a:latin typeface="Gotham Book"/>
                <a:cs typeface="Gotham Book"/>
              </a:rPr>
              <a:t>	</a:t>
            </a:r>
            <a:r>
              <a:rPr sz="3150" spc="295">
                <a:latin typeface="Gotham Book"/>
                <a:cs typeface="Gotham Book"/>
              </a:rPr>
              <a:t>PERFORMANCE </a:t>
            </a:r>
            <a:endParaRPr sz="3150">
              <a:latin typeface="Gotham Book"/>
              <a:cs typeface="Gotham Book"/>
            </a:endParaRPr>
          </a:p>
          <a:p>
            <a:pPr algn="ctr">
              <a:lnSpc>
                <a:spcPts val="3729"/>
              </a:lnSpc>
            </a:pPr>
            <a:r>
              <a:rPr sz="3150" spc="285">
                <a:latin typeface="Gotham Bold"/>
                <a:cs typeface="Gotham Bold"/>
              </a:rPr>
              <a:t>PROGRAM </a:t>
            </a:r>
            <a:endParaRPr sz="3150">
              <a:latin typeface="Gotham Bold"/>
              <a:cs typeface="Gotham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42450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97984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522166" y="9544892"/>
            <a:ext cx="944244" cy="641350"/>
            <a:chOff x="2522166" y="9544892"/>
            <a:chExt cx="944244" cy="641350"/>
          </a:xfrm>
        </p:grpSpPr>
        <p:sp>
          <p:nvSpPr>
            <p:cNvPr id="42" name="object 42"/>
            <p:cNvSpPr/>
            <p:nvPr/>
          </p:nvSpPr>
          <p:spPr>
            <a:xfrm>
              <a:off x="2533807" y="9864118"/>
              <a:ext cx="920750" cy="309880"/>
            </a:xfrm>
            <a:custGeom>
              <a:avLst/>
              <a:gdLst/>
              <a:ahLst/>
              <a:cxnLst/>
              <a:rect l="l" t="t" r="r" b="b"/>
              <a:pathLst>
                <a:path w="920750" h="309879">
                  <a:moveTo>
                    <a:pt x="920547" y="0"/>
                  </a:moveTo>
                  <a:lnTo>
                    <a:pt x="0" y="0"/>
                  </a:lnTo>
                  <a:lnTo>
                    <a:pt x="0" y="309655"/>
                  </a:lnTo>
                  <a:lnTo>
                    <a:pt x="920547" y="309655"/>
                  </a:lnTo>
                  <a:lnTo>
                    <a:pt x="92054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34778" y="9556795"/>
              <a:ext cx="459740" cy="617220"/>
            </a:xfrm>
            <a:custGeom>
              <a:avLst/>
              <a:gdLst/>
              <a:ahLst/>
              <a:cxnLst/>
              <a:rect l="l" t="t" r="r" b="b"/>
              <a:pathLst>
                <a:path w="459739" h="617220">
                  <a:moveTo>
                    <a:pt x="0" y="0"/>
                  </a:moveTo>
                  <a:lnTo>
                    <a:pt x="0" y="616975"/>
                  </a:lnTo>
                  <a:lnTo>
                    <a:pt x="459326" y="307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30066" y="9552792"/>
              <a:ext cx="929005" cy="625475"/>
            </a:xfrm>
            <a:custGeom>
              <a:avLst/>
              <a:gdLst/>
              <a:ahLst/>
              <a:cxnLst/>
              <a:rect l="l" t="t" r="r" b="b"/>
              <a:pathLst>
                <a:path w="929004" h="625475">
                  <a:moveTo>
                    <a:pt x="0" y="0"/>
                  </a:moveTo>
                  <a:lnTo>
                    <a:pt x="928390" y="0"/>
                  </a:lnTo>
                  <a:lnTo>
                    <a:pt x="928390" y="624944"/>
                  </a:lnTo>
                  <a:lnTo>
                    <a:pt x="0" y="624944"/>
                  </a:lnTo>
                  <a:lnTo>
                    <a:pt x="0" y="0"/>
                  </a:lnTo>
                  <a:close/>
                </a:path>
              </a:pathLst>
            </a:custGeom>
            <a:ln w="15800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572108" y="10256915"/>
            <a:ext cx="844550" cy="389255"/>
            <a:chOff x="2572108" y="10256915"/>
            <a:chExt cx="844550" cy="389255"/>
          </a:xfrm>
        </p:grpSpPr>
        <p:sp>
          <p:nvSpPr>
            <p:cNvPr id="46" name="object 46"/>
            <p:cNvSpPr/>
            <p:nvPr/>
          </p:nvSpPr>
          <p:spPr>
            <a:xfrm>
              <a:off x="2716503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8"/>
                  </a:lnTo>
                  <a:lnTo>
                    <a:pt x="54584" y="25727"/>
                  </a:lnTo>
                  <a:lnTo>
                    <a:pt x="25724" y="54590"/>
                  </a:lnTo>
                  <a:lnTo>
                    <a:pt x="6797" y="91189"/>
                  </a:lnTo>
                  <a:lnTo>
                    <a:pt x="0" y="133325"/>
                  </a:lnTo>
                  <a:lnTo>
                    <a:pt x="6797" y="175466"/>
                  </a:lnTo>
                  <a:lnTo>
                    <a:pt x="25625" y="211867"/>
                  </a:lnTo>
                  <a:lnTo>
                    <a:pt x="54584" y="240909"/>
                  </a:lnTo>
                  <a:lnTo>
                    <a:pt x="91180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52" y="30952"/>
                  </a:lnTo>
                  <a:lnTo>
                    <a:pt x="211870" y="54766"/>
                  </a:lnTo>
                  <a:lnTo>
                    <a:pt x="235687" y="90083"/>
                  </a:lnTo>
                  <a:lnTo>
                    <a:pt x="244421" y="133325"/>
                  </a:lnTo>
                  <a:lnTo>
                    <a:pt x="235687" y="176565"/>
                  </a:lnTo>
                  <a:lnTo>
                    <a:pt x="211870" y="211867"/>
                  </a:lnTo>
                  <a:lnTo>
                    <a:pt x="176552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05336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72" y="6798"/>
                  </a:lnTo>
                  <a:lnTo>
                    <a:pt x="54575" y="25727"/>
                  </a:lnTo>
                  <a:lnTo>
                    <a:pt x="25718" y="54590"/>
                  </a:lnTo>
                  <a:lnTo>
                    <a:pt x="6795" y="91189"/>
                  </a:lnTo>
                  <a:lnTo>
                    <a:pt x="0" y="133325"/>
                  </a:lnTo>
                  <a:lnTo>
                    <a:pt x="6795" y="175466"/>
                  </a:lnTo>
                  <a:lnTo>
                    <a:pt x="25619" y="211867"/>
                  </a:lnTo>
                  <a:lnTo>
                    <a:pt x="54575" y="240909"/>
                  </a:lnTo>
                  <a:lnTo>
                    <a:pt x="91172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60" y="30952"/>
                  </a:lnTo>
                  <a:lnTo>
                    <a:pt x="211873" y="54766"/>
                  </a:lnTo>
                  <a:lnTo>
                    <a:pt x="235681" y="90083"/>
                  </a:lnTo>
                  <a:lnTo>
                    <a:pt x="244411" y="133325"/>
                  </a:lnTo>
                  <a:lnTo>
                    <a:pt x="235681" y="176565"/>
                  </a:lnTo>
                  <a:lnTo>
                    <a:pt x="211873" y="211867"/>
                  </a:lnTo>
                  <a:lnTo>
                    <a:pt x="176560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72108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294" y="0"/>
                  </a:moveTo>
                  <a:lnTo>
                    <a:pt x="91157" y="6794"/>
                  </a:lnTo>
                  <a:lnTo>
                    <a:pt x="54566" y="25713"/>
                  </a:lnTo>
                  <a:lnTo>
                    <a:pt x="25713" y="54566"/>
                  </a:lnTo>
                  <a:lnTo>
                    <a:pt x="6794" y="91157"/>
                  </a:lnTo>
                  <a:lnTo>
                    <a:pt x="0" y="133294"/>
                  </a:lnTo>
                  <a:lnTo>
                    <a:pt x="6794" y="175429"/>
                  </a:lnTo>
                  <a:lnTo>
                    <a:pt x="25626" y="211856"/>
                  </a:lnTo>
                  <a:lnTo>
                    <a:pt x="54566" y="240885"/>
                  </a:lnTo>
                  <a:lnTo>
                    <a:pt x="91157" y="259812"/>
                  </a:lnTo>
                  <a:lnTo>
                    <a:pt x="133294" y="266609"/>
                  </a:lnTo>
                  <a:lnTo>
                    <a:pt x="175429" y="259812"/>
                  </a:lnTo>
                  <a:lnTo>
                    <a:pt x="205248" y="244390"/>
                  </a:lnTo>
                  <a:lnTo>
                    <a:pt x="133294" y="244390"/>
                  </a:lnTo>
                  <a:lnTo>
                    <a:pt x="90048" y="235661"/>
                  </a:lnTo>
                  <a:lnTo>
                    <a:pt x="54743" y="211856"/>
                  </a:lnTo>
                  <a:lnTo>
                    <a:pt x="30944" y="176543"/>
                  </a:lnTo>
                  <a:lnTo>
                    <a:pt x="22219" y="133294"/>
                  </a:lnTo>
                  <a:lnTo>
                    <a:pt x="30944" y="90070"/>
                  </a:lnTo>
                  <a:lnTo>
                    <a:pt x="54743" y="54762"/>
                  </a:lnTo>
                  <a:lnTo>
                    <a:pt x="90048" y="30951"/>
                  </a:lnTo>
                  <a:lnTo>
                    <a:pt x="133294" y="22219"/>
                  </a:lnTo>
                  <a:lnTo>
                    <a:pt x="205266" y="22219"/>
                  </a:lnTo>
                  <a:lnTo>
                    <a:pt x="175429" y="6794"/>
                  </a:lnTo>
                  <a:lnTo>
                    <a:pt x="133294" y="0"/>
                  </a:lnTo>
                  <a:close/>
                </a:path>
                <a:path w="266700" h="266700">
                  <a:moveTo>
                    <a:pt x="205266" y="22219"/>
                  </a:moveTo>
                  <a:lnTo>
                    <a:pt x="133294" y="22219"/>
                  </a:lnTo>
                  <a:lnTo>
                    <a:pt x="176539" y="30951"/>
                  </a:lnTo>
                  <a:lnTo>
                    <a:pt x="211852" y="54762"/>
                  </a:lnTo>
                  <a:lnTo>
                    <a:pt x="235660" y="90070"/>
                  </a:lnTo>
                  <a:lnTo>
                    <a:pt x="244390" y="133294"/>
                  </a:lnTo>
                  <a:lnTo>
                    <a:pt x="235660" y="176543"/>
                  </a:lnTo>
                  <a:lnTo>
                    <a:pt x="211852" y="211856"/>
                  </a:lnTo>
                  <a:lnTo>
                    <a:pt x="176539" y="235661"/>
                  </a:lnTo>
                  <a:lnTo>
                    <a:pt x="133294" y="244390"/>
                  </a:lnTo>
                  <a:lnTo>
                    <a:pt x="205248" y="244390"/>
                  </a:lnTo>
                  <a:lnTo>
                    <a:pt x="212025" y="240885"/>
                  </a:lnTo>
                  <a:lnTo>
                    <a:pt x="240885" y="212025"/>
                  </a:lnTo>
                  <a:lnTo>
                    <a:pt x="259812" y="175429"/>
                  </a:lnTo>
                  <a:lnTo>
                    <a:pt x="266609" y="133294"/>
                  </a:lnTo>
                  <a:lnTo>
                    <a:pt x="259812" y="91157"/>
                  </a:lnTo>
                  <a:lnTo>
                    <a:pt x="240987" y="54762"/>
                  </a:lnTo>
                  <a:lnTo>
                    <a:pt x="240885" y="54566"/>
                  </a:lnTo>
                  <a:lnTo>
                    <a:pt x="212025" y="25713"/>
                  </a:lnTo>
                  <a:lnTo>
                    <a:pt x="205266" y="22219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0935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4" y="259812"/>
                  </a:lnTo>
                  <a:lnTo>
                    <a:pt x="205273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91" y="22219"/>
                  </a:lnTo>
                  <a:lnTo>
                    <a:pt x="175454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91" y="22219"/>
                  </a:moveTo>
                  <a:lnTo>
                    <a:pt x="133315" y="22219"/>
                  </a:lnTo>
                  <a:lnTo>
                    <a:pt x="176551" y="30951"/>
                  </a:lnTo>
                  <a:lnTo>
                    <a:pt x="211865" y="54762"/>
                  </a:lnTo>
                  <a:lnTo>
                    <a:pt x="235678" y="90070"/>
                  </a:lnTo>
                  <a:lnTo>
                    <a:pt x="244411" y="133294"/>
                  </a:lnTo>
                  <a:lnTo>
                    <a:pt x="235678" y="176543"/>
                  </a:lnTo>
                  <a:lnTo>
                    <a:pt x="211865" y="211856"/>
                  </a:lnTo>
                  <a:lnTo>
                    <a:pt x="176551" y="235661"/>
                  </a:lnTo>
                  <a:lnTo>
                    <a:pt x="133315" y="244390"/>
                  </a:lnTo>
                  <a:lnTo>
                    <a:pt x="205273" y="244390"/>
                  </a:lnTo>
                  <a:lnTo>
                    <a:pt x="212051" y="240885"/>
                  </a:lnTo>
                  <a:lnTo>
                    <a:pt x="240909" y="212025"/>
                  </a:lnTo>
                  <a:lnTo>
                    <a:pt x="259834" y="175429"/>
                  </a:lnTo>
                  <a:lnTo>
                    <a:pt x="266630" y="133294"/>
                  </a:lnTo>
                  <a:lnTo>
                    <a:pt x="259834" y="91157"/>
                  </a:lnTo>
                  <a:lnTo>
                    <a:pt x="241011" y="54762"/>
                  </a:lnTo>
                  <a:lnTo>
                    <a:pt x="240909" y="54566"/>
                  </a:lnTo>
                  <a:lnTo>
                    <a:pt x="212051" y="25713"/>
                  </a:lnTo>
                  <a:lnTo>
                    <a:pt x="205291" y="22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49752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6" y="259812"/>
                  </a:lnTo>
                  <a:lnTo>
                    <a:pt x="205271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89" y="22219"/>
                  </a:lnTo>
                  <a:lnTo>
                    <a:pt x="175456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89" y="22219"/>
                  </a:moveTo>
                  <a:lnTo>
                    <a:pt x="133315" y="22219"/>
                  </a:lnTo>
                  <a:lnTo>
                    <a:pt x="176560" y="30951"/>
                  </a:lnTo>
                  <a:lnTo>
                    <a:pt x="211873" y="54762"/>
                  </a:lnTo>
                  <a:lnTo>
                    <a:pt x="235681" y="90070"/>
                  </a:lnTo>
                  <a:lnTo>
                    <a:pt x="244411" y="133294"/>
                  </a:lnTo>
                  <a:lnTo>
                    <a:pt x="235681" y="176543"/>
                  </a:lnTo>
                  <a:lnTo>
                    <a:pt x="211873" y="211856"/>
                  </a:lnTo>
                  <a:lnTo>
                    <a:pt x="176560" y="235661"/>
                  </a:lnTo>
                  <a:lnTo>
                    <a:pt x="133315" y="244390"/>
                  </a:lnTo>
                  <a:lnTo>
                    <a:pt x="205271" y="244390"/>
                  </a:lnTo>
                  <a:lnTo>
                    <a:pt x="212048" y="240885"/>
                  </a:lnTo>
                  <a:lnTo>
                    <a:pt x="240898" y="212025"/>
                  </a:lnTo>
                  <a:lnTo>
                    <a:pt x="259816" y="175429"/>
                  </a:lnTo>
                  <a:lnTo>
                    <a:pt x="266609" y="133294"/>
                  </a:lnTo>
                  <a:lnTo>
                    <a:pt x="259816" y="91157"/>
                  </a:lnTo>
                  <a:lnTo>
                    <a:pt x="241000" y="54762"/>
                  </a:lnTo>
                  <a:lnTo>
                    <a:pt x="240898" y="54566"/>
                  </a:lnTo>
                  <a:lnTo>
                    <a:pt x="212048" y="25713"/>
                  </a:lnTo>
                  <a:lnTo>
                    <a:pt x="205289" y="22219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16503" y="1049445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79">
                  <a:moveTo>
                    <a:pt x="23674" y="0"/>
                  </a:moveTo>
                  <a:lnTo>
                    <a:pt x="649" y="4701"/>
                  </a:lnTo>
                  <a:lnTo>
                    <a:pt x="240" y="9067"/>
                  </a:lnTo>
                  <a:lnTo>
                    <a:pt x="0" y="13507"/>
                  </a:lnTo>
                  <a:lnTo>
                    <a:pt x="0" y="22009"/>
                  </a:lnTo>
                  <a:lnTo>
                    <a:pt x="178" y="25999"/>
                  </a:lnTo>
                  <a:lnTo>
                    <a:pt x="534" y="29936"/>
                  </a:lnTo>
                  <a:lnTo>
                    <a:pt x="22501" y="25936"/>
                  </a:lnTo>
                  <a:lnTo>
                    <a:pt x="22323" y="23308"/>
                  </a:lnTo>
                  <a:lnTo>
                    <a:pt x="22219" y="20659"/>
                  </a:lnTo>
                  <a:lnTo>
                    <a:pt x="22219" y="11842"/>
                  </a:lnTo>
                  <a:lnTo>
                    <a:pt x="22721" y="5842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5478" y="10379572"/>
              <a:ext cx="168434" cy="1453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849816" y="10379113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4" h="28575">
                  <a:moveTo>
                    <a:pt x="3130" y="0"/>
                  </a:moveTo>
                  <a:lnTo>
                    <a:pt x="0" y="0"/>
                  </a:lnTo>
                  <a:lnTo>
                    <a:pt x="10010" y="22679"/>
                  </a:lnTo>
                  <a:lnTo>
                    <a:pt x="16710" y="23478"/>
                  </a:lnTo>
                  <a:lnTo>
                    <a:pt x="23282" y="24672"/>
                  </a:lnTo>
                  <a:lnTo>
                    <a:pt x="29711" y="26246"/>
                  </a:lnTo>
                  <a:lnTo>
                    <a:pt x="35988" y="28187"/>
                  </a:lnTo>
                  <a:lnTo>
                    <a:pt x="35098" y="4670"/>
                  </a:lnTo>
                  <a:lnTo>
                    <a:pt x="28804" y="3119"/>
                  </a:lnTo>
                  <a:lnTo>
                    <a:pt x="22407" y="1874"/>
                  </a:lnTo>
                  <a:lnTo>
                    <a:pt x="15909" y="935"/>
                  </a:lnTo>
                  <a:lnTo>
                    <a:pt x="9308" y="30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718658" y="9501813"/>
            <a:ext cx="756285" cy="191770"/>
            <a:chOff x="3718658" y="9501813"/>
            <a:chExt cx="756285" cy="191770"/>
          </a:xfrm>
        </p:grpSpPr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8658" y="9501813"/>
              <a:ext cx="133734" cy="19118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891851" y="9544233"/>
              <a:ext cx="109855" cy="146050"/>
            </a:xfrm>
            <a:custGeom>
              <a:avLst/>
              <a:gdLst/>
              <a:ahLst/>
              <a:cxnLst/>
              <a:rect l="l" t="t" r="r" b="b"/>
              <a:pathLst>
                <a:path w="109854" h="146050">
                  <a:moveTo>
                    <a:pt x="109499" y="123190"/>
                  </a:moveTo>
                  <a:lnTo>
                    <a:pt x="25704" y="123190"/>
                  </a:lnTo>
                  <a:lnTo>
                    <a:pt x="25704" y="83820"/>
                  </a:lnTo>
                  <a:lnTo>
                    <a:pt x="99060" y="83820"/>
                  </a:lnTo>
                  <a:lnTo>
                    <a:pt x="99060" y="60960"/>
                  </a:lnTo>
                  <a:lnTo>
                    <a:pt x="25704" y="60960"/>
                  </a:lnTo>
                  <a:lnTo>
                    <a:pt x="25704" y="22860"/>
                  </a:lnTo>
                  <a:lnTo>
                    <a:pt x="108458" y="22860"/>
                  </a:lnTo>
                  <a:lnTo>
                    <a:pt x="10845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60960"/>
                  </a:lnTo>
                  <a:lnTo>
                    <a:pt x="0" y="83820"/>
                  </a:lnTo>
                  <a:lnTo>
                    <a:pt x="0" y="123190"/>
                  </a:lnTo>
                  <a:lnTo>
                    <a:pt x="0" y="146050"/>
                  </a:lnTo>
                  <a:lnTo>
                    <a:pt x="109499" y="146050"/>
                  </a:lnTo>
                  <a:lnTo>
                    <a:pt x="109499" y="1231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4343" y="9542160"/>
              <a:ext cx="113253" cy="1504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0427" y="9502037"/>
              <a:ext cx="284149" cy="18847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718690" y="9788646"/>
            <a:ext cx="617855" cy="151765"/>
            <a:chOff x="3718690" y="9788646"/>
            <a:chExt cx="617855" cy="151765"/>
          </a:xfrm>
        </p:grpSpPr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8690" y="9788646"/>
              <a:ext cx="152937" cy="15126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15247" y="9791111"/>
              <a:ext cx="241952" cy="1462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92282" y="9791147"/>
              <a:ext cx="143775" cy="146267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385972" y="9748946"/>
            <a:ext cx="790575" cy="191135"/>
            <a:chOff x="4385972" y="9748946"/>
            <a:chExt cx="790575" cy="191135"/>
          </a:xfrm>
        </p:grpSpPr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5972" y="9791132"/>
              <a:ext cx="113263" cy="14626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539327" y="9791136"/>
              <a:ext cx="26034" cy="146685"/>
            </a:xfrm>
            <a:custGeom>
              <a:avLst/>
              <a:gdLst/>
              <a:ahLst/>
              <a:cxnLst/>
              <a:rect l="l" t="t" r="r" b="b"/>
              <a:pathLst>
                <a:path w="26035" h="146684">
                  <a:moveTo>
                    <a:pt x="25674" y="0"/>
                  </a:moveTo>
                  <a:lnTo>
                    <a:pt x="0" y="0"/>
                  </a:lnTo>
                  <a:lnTo>
                    <a:pt x="0" y="146267"/>
                  </a:lnTo>
                  <a:lnTo>
                    <a:pt x="25674" y="146267"/>
                  </a:lnTo>
                  <a:lnTo>
                    <a:pt x="25674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02181" y="9791151"/>
              <a:ext cx="96143" cy="14835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36334" y="9789068"/>
              <a:ext cx="113253" cy="15043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92401" y="9748946"/>
              <a:ext cx="284149" cy="18847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712589" y="9995821"/>
            <a:ext cx="817880" cy="191135"/>
            <a:chOff x="3712589" y="9995821"/>
            <a:chExt cx="817880" cy="19113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2589" y="9995821"/>
              <a:ext cx="304660" cy="1895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52316" y="10038036"/>
              <a:ext cx="121828" cy="1462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09208" y="10035554"/>
              <a:ext cx="152958" cy="15126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05818" y="10038049"/>
              <a:ext cx="124310" cy="146278"/>
            </a:xfrm>
            <a:prstGeom prst="rect">
              <a:avLst/>
            </a:prstGeom>
          </p:spPr>
        </p:pic>
      </p:grpSp>
      <p:sp>
        <p:nvSpPr>
          <p:cNvPr id="74" name="object 2">
            <a:extLst>
              <a:ext uri="{FF2B5EF4-FFF2-40B4-BE49-F238E27FC236}">
                <a16:creationId xmlns:a16="http://schemas.microsoft.com/office/drawing/2014/main" id="{F676FDC4-5A82-4C13-9BD4-60F458D2092D}"/>
              </a:ext>
            </a:extLst>
          </p:cNvPr>
          <p:cNvSpPr txBox="1">
            <a:spLocks/>
          </p:cNvSpPr>
          <p:nvPr/>
        </p:nvSpPr>
        <p:spPr>
          <a:xfrm>
            <a:off x="959037" y="5938916"/>
            <a:ext cx="4723579" cy="3056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0" i="0">
                <a:solidFill>
                  <a:srgbClr val="C59C58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b="1" spc="15"/>
              <a:t>FSpS MU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PhDr. Jan Cacek, Ph.D.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Prof. Mgr. Marian Vanderka, Ph.D.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Doc. Mgr. Michal Kumstát, Ph.D.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Ing. Zuzana Sajdlová, Ph.D.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PaedDr. Michal Hrubý, Ph.D.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Mgr. Tomáš Hlinský, Ph.D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Anna Carolina Paludo, Ph.D.</a:t>
            </a:r>
            <a:endParaRPr lang="cs-CZ" sz="2400"/>
          </a:p>
        </p:txBody>
      </p:sp>
      <p:sp>
        <p:nvSpPr>
          <p:cNvPr id="75" name="object 2">
            <a:extLst>
              <a:ext uri="{FF2B5EF4-FFF2-40B4-BE49-F238E27FC236}">
                <a16:creationId xmlns:a16="http://schemas.microsoft.com/office/drawing/2014/main" id="{2282FA3E-084E-410D-88AE-EB7C608F4FDD}"/>
              </a:ext>
            </a:extLst>
          </p:cNvPr>
          <p:cNvSpPr txBox="1">
            <a:spLocks/>
          </p:cNvSpPr>
          <p:nvPr/>
        </p:nvSpPr>
        <p:spPr>
          <a:xfrm>
            <a:off x="6479643" y="5938916"/>
            <a:ext cx="4723579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0" i="0">
                <a:solidFill>
                  <a:srgbClr val="C59C58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b="1" spc="15"/>
              <a:t>LF MU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Prof. PharmDr. Petr Babula, Ph.D.</a:t>
            </a:r>
            <a:endParaRPr lang="cs-CZ" sz="2400"/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A5170357-7641-4D68-92EF-0B9D0EF2E3C6}"/>
              </a:ext>
            </a:extLst>
          </p:cNvPr>
          <p:cNvSpPr txBox="1">
            <a:spLocks/>
          </p:cNvSpPr>
          <p:nvPr/>
        </p:nvSpPr>
        <p:spPr>
          <a:xfrm>
            <a:off x="12000249" y="5977356"/>
            <a:ext cx="4723579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0" i="0">
                <a:solidFill>
                  <a:srgbClr val="C59C58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b="1" spc="15"/>
              <a:t>CEITEC MU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Ing. Lubomír Vojtíšek, Ph.D.</a:t>
            </a:r>
          </a:p>
          <a:p>
            <a:pPr marL="381000" marR="5080" indent="-368935">
              <a:lnSpc>
                <a:spcPct val="100499"/>
              </a:lnSpc>
              <a:spcBef>
                <a:spcPts val="95"/>
              </a:spcBef>
            </a:pPr>
            <a:r>
              <a:rPr lang="cs-CZ" sz="2400" spc="15"/>
              <a:t>Ing. Petr Kudlička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/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9" name="object 1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9" name="object 29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3" name="object 3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10</a:t>
            </a:fld>
            <a:endParaRPr spc="-50"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25961A0D-DCF7-E087-DE71-DE10FFA0389C}"/>
              </a:ext>
            </a:extLst>
          </p:cNvPr>
          <p:cNvSpPr txBox="1"/>
          <p:nvPr/>
        </p:nvSpPr>
        <p:spPr>
          <a:xfrm flipH="1">
            <a:off x="3427307" y="653258"/>
            <a:ext cx="101057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 dirty="0"/>
              <a:t>REGENERACE A SVALOVÁ TYPOLOGIE</a:t>
            </a: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89BB44E8-4124-B198-620D-65669CDAAF43}"/>
              </a:ext>
            </a:extLst>
          </p:cNvPr>
          <p:cNvSpPr txBox="1"/>
          <p:nvPr/>
        </p:nvSpPr>
        <p:spPr>
          <a:xfrm flipH="1">
            <a:off x="15903573" y="9222036"/>
            <a:ext cx="169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/>
              <a:t>GAPS</a:t>
            </a:r>
          </a:p>
        </p:txBody>
      </p:sp>
      <p:pic>
        <p:nvPicPr>
          <p:cNvPr id="6" name="Obrázek 5" descr="Obsah obrázku text, diagram, Písmo, řada/pruh&#10;&#10;Popis se vygeneroval automaticky.">
            <a:extLst>
              <a:ext uri="{FF2B5EF4-FFF2-40B4-BE49-F238E27FC236}">
                <a16:creationId xmlns:a16="http://schemas.microsoft.com/office/drawing/2014/main" id="{A2823652-36CF-E29E-023B-1759FB8B70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98933" y="6565291"/>
            <a:ext cx="5764837" cy="3983869"/>
          </a:xfrm>
          <a:prstGeom prst="rect">
            <a:avLst/>
          </a:prstGeom>
        </p:spPr>
      </p:pic>
      <p:pic>
        <p:nvPicPr>
          <p:cNvPr id="7" name="Obrázek 6" descr="Obsah obrázku text, snímek obrazovky, Písmo, diagram&#10;&#10;Popis se vygeneroval automaticky.">
            <a:extLst>
              <a:ext uri="{FF2B5EF4-FFF2-40B4-BE49-F238E27FC236}">
                <a16:creationId xmlns:a16="http://schemas.microsoft.com/office/drawing/2014/main" id="{74B291CF-2FF3-02EF-DF66-75A4AFA4CB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74" y="1400134"/>
            <a:ext cx="13867647" cy="9914321"/>
          </a:xfrm>
          <a:prstGeom prst="rect">
            <a:avLst/>
          </a:prstGeom>
        </p:spPr>
      </p:pic>
      <p:pic>
        <p:nvPicPr>
          <p:cNvPr id="8" name="Obrázek 7" descr="Obsah obrázku text, diagram, snímek obrazovky, Písmo&#10;&#10;Popis se vygeneroval automaticky.">
            <a:extLst>
              <a:ext uri="{FF2B5EF4-FFF2-40B4-BE49-F238E27FC236}">
                <a16:creationId xmlns:a16="http://schemas.microsoft.com/office/drawing/2014/main" id="{AD315E69-2BED-3E55-68BB-7A6C9066A78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986356" y="2809279"/>
            <a:ext cx="8288614" cy="57662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B2E828C-5D49-521A-C090-9950A26DCFF7}"/>
              </a:ext>
            </a:extLst>
          </p:cNvPr>
          <p:cNvSpPr txBox="1"/>
          <p:nvPr/>
        </p:nvSpPr>
        <p:spPr>
          <a:xfrm>
            <a:off x="11986426" y="1635640"/>
            <a:ext cx="691279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Lievens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E.,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Bex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T., &amp;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Derave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W. (2017).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Can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non-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invasively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determined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muscle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typology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predict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fatigue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and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recovery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profile?. In 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22nd 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Annual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congress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European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College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Sport Science (ECSS): Sport science in a metropolitan area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.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European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College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Sport Science (ECSS).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36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/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9" name="object 1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9" name="object 29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3" name="object 3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11</a:t>
            </a:fld>
            <a:endParaRPr spc="-50"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25961A0D-DCF7-E087-DE71-DE10FFA0389C}"/>
              </a:ext>
            </a:extLst>
          </p:cNvPr>
          <p:cNvSpPr txBox="1"/>
          <p:nvPr/>
        </p:nvSpPr>
        <p:spPr>
          <a:xfrm flipH="1">
            <a:off x="6846298" y="400606"/>
            <a:ext cx="78243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/>
              <a:t>NUTRIČNÍ DOPORUČENÍ</a:t>
            </a:r>
            <a:endParaRPr lang="sk-SK" sz="3600" b="1">
              <a:solidFill>
                <a:srgbClr val="000000"/>
              </a:solidFill>
            </a:endParaRP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89BB44E8-4124-B198-620D-65669CDAAF43}"/>
              </a:ext>
            </a:extLst>
          </p:cNvPr>
          <p:cNvSpPr txBox="1"/>
          <p:nvPr/>
        </p:nvSpPr>
        <p:spPr>
          <a:xfrm flipH="1">
            <a:off x="15903573" y="9222036"/>
            <a:ext cx="169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/>
              <a:t>GAPS</a:t>
            </a:r>
          </a:p>
        </p:txBody>
      </p:sp>
      <p:pic>
        <p:nvPicPr>
          <p:cNvPr id="5" name="Obrázek 4" descr="Obsah obrázku text, snímek obrazovky&#10;&#10;Popis se vygeneroval automaticky.">
            <a:extLst>
              <a:ext uri="{FF2B5EF4-FFF2-40B4-BE49-F238E27FC236}">
                <a16:creationId xmlns:a16="http://schemas.microsoft.com/office/drawing/2014/main" id="{6D3DC40E-191B-66BB-6310-7CED26D8629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1381" y="1457210"/>
            <a:ext cx="5834502" cy="8621681"/>
          </a:xfrm>
          <a:prstGeom prst="rect">
            <a:avLst/>
          </a:prstGeom>
        </p:spPr>
      </p:pic>
      <p:pic>
        <p:nvPicPr>
          <p:cNvPr id="6" name="Obrázek 5" descr="Obsah obrázku text, snímek obrazovky, Písmo, dokument&#10;&#10;Popis se vygeneroval automaticky.">
            <a:extLst>
              <a:ext uri="{FF2B5EF4-FFF2-40B4-BE49-F238E27FC236}">
                <a16:creationId xmlns:a16="http://schemas.microsoft.com/office/drawing/2014/main" id="{F14BA417-AEA1-AF96-BFD0-DE188909CB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40600" y="1461555"/>
            <a:ext cx="7036128" cy="684573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F313F5F-4F6A-5C5F-9F73-78DDE63FDD6A}"/>
              </a:ext>
            </a:extLst>
          </p:cNvPr>
          <p:cNvSpPr txBox="1"/>
          <p:nvPr/>
        </p:nvSpPr>
        <p:spPr>
          <a:xfrm>
            <a:off x="6852946" y="9255671"/>
            <a:ext cx="90661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b="1">
                <a:solidFill>
                  <a:srgbClr val="FF0000"/>
                </a:solidFill>
              </a:rPr>
              <a:t>Ukázky </a:t>
            </a:r>
            <a:r>
              <a:rPr lang="cs-CZ" sz="3200">
                <a:solidFill>
                  <a:srgbClr val="FF0000"/>
                </a:solidFill>
              </a:rPr>
              <a:t>výstupu pro trenéry - Beta-alanin</a:t>
            </a:r>
          </a:p>
        </p:txBody>
      </p:sp>
    </p:spTree>
    <p:extLst>
      <p:ext uri="{BB962C8B-B14F-4D97-AF65-F5344CB8AC3E}">
        <p14:creationId xmlns:p14="http://schemas.microsoft.com/office/powerpoint/2010/main" val="332433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/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9" name="object 1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9" name="object 29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3" name="object 3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12</a:t>
            </a:fld>
            <a:endParaRPr spc="-50"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25961A0D-DCF7-E087-DE71-DE10FFA0389C}"/>
              </a:ext>
            </a:extLst>
          </p:cNvPr>
          <p:cNvSpPr txBox="1"/>
          <p:nvPr/>
        </p:nvSpPr>
        <p:spPr>
          <a:xfrm flipH="1">
            <a:off x="6846298" y="400606"/>
            <a:ext cx="78243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/>
              <a:t>NUTRIČNÍ DOPORUČENÍ</a:t>
            </a:r>
            <a:endParaRPr lang="sk-SK" sz="3600" b="1">
              <a:solidFill>
                <a:srgbClr val="000000"/>
              </a:solidFill>
            </a:endParaRP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89BB44E8-4124-B198-620D-65669CDAAF43}"/>
              </a:ext>
            </a:extLst>
          </p:cNvPr>
          <p:cNvSpPr txBox="1"/>
          <p:nvPr/>
        </p:nvSpPr>
        <p:spPr>
          <a:xfrm flipH="1">
            <a:off x="15903573" y="9222036"/>
            <a:ext cx="169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/>
              <a:t>GAPS</a:t>
            </a:r>
          </a:p>
        </p:txBody>
      </p:sp>
      <p:pic>
        <p:nvPicPr>
          <p:cNvPr id="7" name="Obrázek 6" descr="Obsah obrázku text, snímek obrazovky, jídlo&#10;&#10;Popis se vygeneroval automaticky.">
            <a:extLst>
              <a:ext uri="{FF2B5EF4-FFF2-40B4-BE49-F238E27FC236}">
                <a16:creationId xmlns:a16="http://schemas.microsoft.com/office/drawing/2014/main" id="{901D54C6-21EA-C4B2-F46C-F404CD304C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6870" y="1412033"/>
            <a:ext cx="6146022" cy="9087860"/>
          </a:xfrm>
          <a:prstGeom prst="rect">
            <a:avLst/>
          </a:prstGeom>
        </p:spPr>
      </p:pic>
      <p:sp>
        <p:nvSpPr>
          <p:cNvPr id="61" name="TextovéPole 60">
            <a:extLst>
              <a:ext uri="{FF2B5EF4-FFF2-40B4-BE49-F238E27FC236}">
                <a16:creationId xmlns:a16="http://schemas.microsoft.com/office/drawing/2014/main" id="{622F3239-A468-1081-7AE0-FC85A6B7D0E6}"/>
              </a:ext>
            </a:extLst>
          </p:cNvPr>
          <p:cNvSpPr txBox="1"/>
          <p:nvPr/>
        </p:nvSpPr>
        <p:spPr>
          <a:xfrm>
            <a:off x="13632798" y="1320276"/>
            <a:ext cx="707172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b="1">
                <a:solidFill>
                  <a:srgbClr val="E97132"/>
                </a:solidFill>
              </a:rPr>
              <a:t>Ukázky </a:t>
            </a:r>
            <a:r>
              <a:rPr lang="cs-CZ" sz="3200">
                <a:solidFill>
                  <a:srgbClr val="E97132"/>
                </a:solidFill>
              </a:rPr>
              <a:t>výstupu pro trenéry </a:t>
            </a:r>
            <a:endParaRPr lang="cs-CZ">
              <a:solidFill>
                <a:srgbClr val="E97132"/>
              </a:solidFill>
            </a:endParaRPr>
          </a:p>
          <a:p>
            <a:pPr algn="l"/>
            <a:r>
              <a:rPr lang="cs-CZ" sz="3200">
                <a:solidFill>
                  <a:srgbClr val="E97132"/>
                </a:solidFill>
              </a:rPr>
              <a:t>- bikarbonát</a:t>
            </a:r>
            <a:endParaRPr lang="cs-CZ">
              <a:solidFill>
                <a:srgbClr val="E97132"/>
              </a:solidFill>
            </a:endParaRPr>
          </a:p>
        </p:txBody>
      </p:sp>
      <p:pic>
        <p:nvPicPr>
          <p:cNvPr id="5" name="Obrázek 4" descr="Obsah obrázku text, snímek obrazovky&#10;&#10;Popis se vygeneroval automaticky.">
            <a:extLst>
              <a:ext uri="{FF2B5EF4-FFF2-40B4-BE49-F238E27FC236}">
                <a16:creationId xmlns:a16="http://schemas.microsoft.com/office/drawing/2014/main" id="{EAFA02B2-50F4-0665-573D-4DEA62BC75B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50116" y="1864504"/>
            <a:ext cx="6140906" cy="79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88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35991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363958" rIns="0" bIns="0" rtlCol="0" anchor="t">
            <a:spAutoFit/>
          </a:bodyPr>
          <a:lstStyle/>
          <a:p>
            <a:pPr algn="ctr"/>
            <a:r>
              <a:rPr lang="cs" b="1" spc="-10">
                <a:latin typeface="Calibri"/>
                <a:cs typeface="Calibri"/>
              </a:rPr>
              <a:t>GUIDELINE PRO ADAPTACI TRÉNINKOVÝCH PROGRAMŮ</a:t>
            </a:r>
            <a:endParaRPr lang="sk-SK" b="1"/>
          </a:p>
          <a:p>
            <a:pPr algn="ctr"/>
            <a:r>
              <a:rPr lang="cs" b="1" spc="-10">
                <a:latin typeface="Calibri"/>
                <a:cs typeface="Calibri"/>
              </a:rPr>
              <a:t>Z HLEDISKA KONDIČNÍ SLOŽKY VÝKONU DLE DOMINANTNÍ SVALOVÉ TYPOLOGIE </a:t>
            </a:r>
            <a:br>
              <a:rPr lang="cs" b="1" spc="-10">
                <a:latin typeface="Calibri"/>
                <a:cs typeface="Calibri"/>
              </a:rPr>
            </a:br>
            <a:r>
              <a:rPr lang="cs" b="1" spc="-10">
                <a:latin typeface="Calibri"/>
                <a:cs typeface="Calibri"/>
              </a:rPr>
              <a:t>(ODLIŠNÝCH MYOTYPŮ)</a:t>
            </a:r>
            <a:endParaRPr/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endParaRPr spc="-10">
              <a:cs typeface="Gotham 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4250" y="4170050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4250" y="9005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13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1" name="Zástupný text 60">
            <a:extLst>
              <a:ext uri="{FF2B5EF4-FFF2-40B4-BE49-F238E27FC236}">
                <a16:creationId xmlns:a16="http://schemas.microsoft.com/office/drawing/2014/main" id="{1EC821D4-D08D-0DC7-57AC-48A2AB2E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9672" y="4713334"/>
            <a:ext cx="15544095" cy="4678204"/>
          </a:xfrm>
        </p:spPr>
        <p:txBody>
          <a:bodyPr/>
          <a:lstStyle/>
          <a:p>
            <a:pPr algn="just"/>
            <a:r>
              <a:rPr lang="cs-CZ" sz="440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Postaktivační</a:t>
            </a:r>
            <a:r>
              <a:rPr lang="cs-CZ" sz="4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40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potenciace</a:t>
            </a:r>
            <a:r>
              <a:rPr lang="cs-CZ" sz="4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PAPE strategie před výkonem</a:t>
            </a:r>
          </a:p>
          <a:p>
            <a:pPr algn="just"/>
            <a:r>
              <a:rPr lang="cs-CZ" sz="4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440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k-SK" sz="4400" i="0" u="none" strike="noStrike">
                <a:solidFill>
                  <a:srgbClr val="000000"/>
                </a:solidFill>
                <a:effectLst/>
                <a:latin typeface="+mj-lt"/>
              </a:rPr>
              <a:t>Vylaďovaní </a:t>
            </a:r>
            <a:r>
              <a:rPr lang="sk-SK" sz="4400" i="0" u="none" strike="noStrike" err="1">
                <a:solidFill>
                  <a:srgbClr val="000000"/>
                </a:solidFill>
                <a:effectLst/>
                <a:latin typeface="+mj-lt"/>
              </a:rPr>
              <a:t>sportovního</a:t>
            </a:r>
            <a:r>
              <a:rPr lang="sk-SK" sz="4400" i="0" u="none" strike="noStrike">
                <a:solidFill>
                  <a:srgbClr val="000000"/>
                </a:solidFill>
                <a:effectLst/>
                <a:latin typeface="+mj-lt"/>
              </a:rPr>
              <a:t> výkonu - </a:t>
            </a:r>
            <a:r>
              <a:rPr lang="sk-SK" sz="4400" i="0" u="none" strike="noStrike" err="1">
                <a:solidFill>
                  <a:srgbClr val="000000"/>
                </a:solidFill>
                <a:effectLst/>
                <a:latin typeface="+mj-lt"/>
              </a:rPr>
              <a:t>peakingové</a:t>
            </a:r>
            <a:r>
              <a:rPr lang="sk-SK" sz="4400" i="0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sk-SK" sz="4400" i="0" u="none" strike="noStrike" err="1">
                <a:solidFill>
                  <a:srgbClr val="000000"/>
                </a:solidFill>
                <a:effectLst/>
                <a:latin typeface="+mj-lt"/>
              </a:rPr>
              <a:t>strategie</a:t>
            </a:r>
            <a:r>
              <a:rPr lang="sk-SK" sz="4400" i="0" u="none" strike="noStrike">
                <a:solidFill>
                  <a:srgbClr val="000000"/>
                </a:solidFill>
                <a:effectLst/>
                <a:latin typeface="+mj-lt"/>
              </a:rPr>
              <a:t> (</a:t>
            </a:r>
            <a:r>
              <a:rPr lang="sk-SK" sz="4400" i="0" u="none" strike="noStrike" err="1">
                <a:solidFill>
                  <a:srgbClr val="000000"/>
                </a:solidFill>
                <a:effectLst/>
                <a:latin typeface="+mj-lt"/>
              </a:rPr>
              <a:t>tapering</a:t>
            </a:r>
            <a:r>
              <a:rPr lang="sk-SK" sz="4400" i="0" u="none" strike="noStrike">
                <a:solidFill>
                  <a:srgbClr val="000000"/>
                </a:solidFill>
                <a:effectLst/>
                <a:latin typeface="+mj-lt"/>
              </a:rPr>
              <a:t>)</a:t>
            </a:r>
          </a:p>
          <a:p>
            <a:endParaRPr lang="sk-SK" sz="4400" i="0" u="none" strike="noStrike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cs-CZ" sz="4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Snížení rizika zranění</a:t>
            </a:r>
            <a:endParaRPr lang="sk-SK" sz="440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k-SK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791" y="5485870"/>
            <a:ext cx="232055" cy="23206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/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9" name="object 1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9" name="object 29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3" name="object 3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14</a:t>
            </a:fld>
            <a:endParaRPr spc="-50"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25961A0D-DCF7-E087-DE71-DE10FFA0389C}"/>
              </a:ext>
            </a:extLst>
          </p:cNvPr>
          <p:cNvSpPr txBox="1"/>
          <p:nvPr/>
        </p:nvSpPr>
        <p:spPr>
          <a:xfrm flipH="1">
            <a:off x="5434772" y="337443"/>
            <a:ext cx="78243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 err="1">
                <a:solidFill>
                  <a:srgbClr val="E97132"/>
                </a:solidFill>
              </a:rPr>
              <a:t>Tonizace</a:t>
            </a:r>
            <a:r>
              <a:rPr lang="sk-SK" sz="3600" b="1">
                <a:solidFill>
                  <a:srgbClr val="E97132"/>
                </a:solidFill>
              </a:rPr>
              <a:t> - </a:t>
            </a:r>
            <a:r>
              <a:rPr lang="sk-SK" sz="3600" b="1" err="1">
                <a:solidFill>
                  <a:srgbClr val="E97132"/>
                </a:solidFill>
              </a:rPr>
              <a:t>potenciace</a:t>
            </a:r>
            <a:r>
              <a:rPr lang="sk-SK" sz="3600" b="1">
                <a:solidFill>
                  <a:srgbClr val="E97132"/>
                </a:solidFill>
              </a:rPr>
              <a:t> (PAPE) </a:t>
            </a: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89BB44E8-4124-B198-620D-65669CDAAF43}"/>
              </a:ext>
            </a:extLst>
          </p:cNvPr>
          <p:cNvSpPr txBox="1"/>
          <p:nvPr/>
        </p:nvSpPr>
        <p:spPr>
          <a:xfrm flipH="1">
            <a:off x="15903573" y="9222036"/>
            <a:ext cx="169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/>
              <a:t>GAPS</a:t>
            </a:r>
          </a:p>
        </p:txBody>
      </p:sp>
      <p:pic>
        <p:nvPicPr>
          <p:cNvPr id="8" name="Obrázek 7" descr="Obsah obrázku text, řada/pruh, diagram, Vykreslený graf&#10;&#10;Popis se vygeneroval automaticky.">
            <a:extLst>
              <a:ext uri="{FF2B5EF4-FFF2-40B4-BE49-F238E27FC236}">
                <a16:creationId xmlns:a16="http://schemas.microsoft.com/office/drawing/2014/main" id="{76204977-690A-1F65-8CC9-42CED2FAD4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3993" y="2326953"/>
            <a:ext cx="8452502" cy="6100085"/>
          </a:xfrm>
          <a:prstGeom prst="rect">
            <a:avLst/>
          </a:prstGeom>
        </p:spPr>
      </p:pic>
      <p:pic>
        <p:nvPicPr>
          <p:cNvPr id="16" name="Obrázek 15" descr="Obsah obrázku text, diagram, řada/pruh, mapa&#10;&#10;Popis se vygeneroval automaticky.">
            <a:extLst>
              <a:ext uri="{FF2B5EF4-FFF2-40B4-BE49-F238E27FC236}">
                <a16:creationId xmlns:a16="http://schemas.microsoft.com/office/drawing/2014/main" id="{CB684796-66BF-01F2-6D55-9F58D9F2030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037639" y="2577676"/>
            <a:ext cx="8295136" cy="58359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3E97D05-DDBD-26E6-B245-8F9DBD31AEF1}"/>
              </a:ext>
            </a:extLst>
          </p:cNvPr>
          <p:cNvSpPr txBox="1"/>
          <p:nvPr/>
        </p:nvSpPr>
        <p:spPr>
          <a:xfrm>
            <a:off x="1541167" y="9220437"/>
            <a:ext cx="65408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Lievens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E.,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Stassen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F., &amp;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Derave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W. (2021).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Myotypes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: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relevance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muscle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fiber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typology in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sports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.</a:t>
            </a:r>
            <a:endParaRPr lang="cs-CZ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96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/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9" name="object 1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9" name="object 29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3" name="object 3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15</a:t>
            </a:fld>
            <a:endParaRPr spc="-50"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25961A0D-DCF7-E087-DE71-DE10FFA0389C}"/>
              </a:ext>
            </a:extLst>
          </p:cNvPr>
          <p:cNvSpPr txBox="1"/>
          <p:nvPr/>
        </p:nvSpPr>
        <p:spPr>
          <a:xfrm flipH="1">
            <a:off x="5708650" y="653258"/>
            <a:ext cx="78243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 err="1">
                <a:solidFill>
                  <a:srgbClr val="E97132"/>
                </a:solidFill>
              </a:rPr>
              <a:t>Tapering</a:t>
            </a:r>
            <a:r>
              <a:rPr lang="sk-SK" sz="3600" b="1">
                <a:solidFill>
                  <a:srgbClr val="E97132"/>
                </a:solidFill>
              </a:rPr>
              <a:t> a </a:t>
            </a:r>
            <a:r>
              <a:rPr lang="sk-SK" sz="3600" b="1" err="1">
                <a:solidFill>
                  <a:srgbClr val="E97132"/>
                </a:solidFill>
              </a:rPr>
              <a:t>Peaking</a:t>
            </a:r>
            <a:r>
              <a:rPr lang="sk-SK" sz="3600" b="1">
                <a:solidFill>
                  <a:srgbClr val="E97132"/>
                </a:solidFill>
              </a:rPr>
              <a:t> (PAPE) </a:t>
            </a: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89BB44E8-4124-B198-620D-65669CDAAF43}"/>
              </a:ext>
            </a:extLst>
          </p:cNvPr>
          <p:cNvSpPr txBox="1"/>
          <p:nvPr/>
        </p:nvSpPr>
        <p:spPr>
          <a:xfrm flipH="1">
            <a:off x="15903573" y="9222036"/>
            <a:ext cx="169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/>
              <a:t>GAPS</a:t>
            </a:r>
          </a:p>
        </p:txBody>
      </p:sp>
      <p:pic>
        <p:nvPicPr>
          <p:cNvPr id="6" name="Obrázek 5" descr="Obsah obrázku text, řada/pruh, diagram, snímek obrazovky&#10;&#10;Popis se vygeneroval automaticky.">
            <a:extLst>
              <a:ext uri="{FF2B5EF4-FFF2-40B4-BE49-F238E27FC236}">
                <a16:creationId xmlns:a16="http://schemas.microsoft.com/office/drawing/2014/main" id="{F4CEFD6B-9E70-0D6A-CC61-EADF102FD4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68782" y="2029673"/>
            <a:ext cx="9011635" cy="6404621"/>
          </a:xfrm>
          <a:prstGeom prst="rect">
            <a:avLst/>
          </a:prstGeom>
        </p:spPr>
      </p:pic>
      <p:pic>
        <p:nvPicPr>
          <p:cNvPr id="7" name="Obrázek 6" descr="Obsah obrázku text, diagram, řada/pruh, Vykreslený graf&#10;&#10;Popis se vygeneroval automaticky.">
            <a:extLst>
              <a:ext uri="{FF2B5EF4-FFF2-40B4-BE49-F238E27FC236}">
                <a16:creationId xmlns:a16="http://schemas.microsoft.com/office/drawing/2014/main" id="{C26B9269-D0ED-5C00-DFC6-205C4E9C22E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3752" y="2450724"/>
            <a:ext cx="7452198" cy="52463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2454044-301E-F03B-5F41-A3554CAB6C6E}"/>
              </a:ext>
            </a:extLst>
          </p:cNvPr>
          <p:cNvSpPr txBox="1"/>
          <p:nvPr/>
        </p:nvSpPr>
        <p:spPr>
          <a:xfrm>
            <a:off x="1221822" y="9228633"/>
            <a:ext cx="80873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Meur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Y.,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Hausswirth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C., &amp;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Mujika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I. (2012).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Tapering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competition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: A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review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. 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Science &amp; 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Sports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 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27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(2), 77-87.</a:t>
            </a:r>
            <a:endParaRPr lang="cs-CZ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/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9" name="object 1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9" name="object 29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3" name="object 3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16</a:t>
            </a:fld>
            <a:endParaRPr spc="-50"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25961A0D-DCF7-E087-DE71-DE10FFA0389C}"/>
              </a:ext>
            </a:extLst>
          </p:cNvPr>
          <p:cNvSpPr txBox="1"/>
          <p:nvPr/>
        </p:nvSpPr>
        <p:spPr>
          <a:xfrm flipH="1">
            <a:off x="7543936" y="562234"/>
            <a:ext cx="78243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>
                <a:solidFill>
                  <a:srgbClr val="E97132"/>
                </a:solidFill>
              </a:rPr>
              <a:t>Riziko </a:t>
            </a:r>
            <a:r>
              <a:rPr lang="sk-SK" sz="3600" b="1" err="1">
                <a:solidFill>
                  <a:srgbClr val="E97132"/>
                </a:solidFill>
              </a:rPr>
              <a:t>zranění</a:t>
            </a:r>
            <a:endParaRPr lang="sk-SK" sz="3600" b="1">
              <a:solidFill>
                <a:srgbClr val="E97132"/>
              </a:solidFill>
            </a:endParaRP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89BB44E8-4124-B198-620D-65669CDAAF43}"/>
              </a:ext>
            </a:extLst>
          </p:cNvPr>
          <p:cNvSpPr txBox="1"/>
          <p:nvPr/>
        </p:nvSpPr>
        <p:spPr>
          <a:xfrm flipH="1">
            <a:off x="17596164" y="9131013"/>
            <a:ext cx="169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/>
              <a:t>GAPS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D471E69-C952-15F8-F8D3-3E8AB20FE82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686" y="2711007"/>
            <a:ext cx="8341441" cy="482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text, diagram, snímek obrazovky, Písmo&#10;&#10;Popis se vygeneroval automaticky.">
            <a:extLst>
              <a:ext uri="{FF2B5EF4-FFF2-40B4-BE49-F238E27FC236}">
                <a16:creationId xmlns:a16="http://schemas.microsoft.com/office/drawing/2014/main" id="{3DAB5AF6-2141-2F5A-2FA8-EE00C0ECE42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8963" y="1283214"/>
            <a:ext cx="6918326" cy="4827071"/>
          </a:xfrm>
          <a:prstGeom prst="rect">
            <a:avLst/>
          </a:prstGeom>
        </p:spPr>
      </p:pic>
      <p:pic>
        <p:nvPicPr>
          <p:cNvPr id="61" name="Obrázek 60" descr="Obsah obrázku text, diagram, řada/pruh, Vykreslený graf&#10;&#10;Popis se vygeneroval automaticky.">
            <a:extLst>
              <a:ext uri="{FF2B5EF4-FFF2-40B4-BE49-F238E27FC236}">
                <a16:creationId xmlns:a16="http://schemas.microsoft.com/office/drawing/2014/main" id="{DA023E27-90EF-9CFD-BB9D-0E040D6CE35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8990" y="6154421"/>
            <a:ext cx="6918327" cy="482707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803F43C-04AF-B62E-CF69-5E4001848CA1}"/>
              </a:ext>
            </a:extLst>
          </p:cNvPr>
          <p:cNvSpPr txBox="1"/>
          <p:nvPr/>
        </p:nvSpPr>
        <p:spPr>
          <a:xfrm>
            <a:off x="8248488" y="8897216"/>
            <a:ext cx="89486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Lievens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E., Van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Vossel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K., Van de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Casteele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F.,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Wezenbeek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E.,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Deprez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D.,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Matthys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S., ... &amp;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Derave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W. (2022).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Muscle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fibre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typology as a novel risk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factor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hamstring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strain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injuries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in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professional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football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(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soccer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): a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prospective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err="1">
                <a:solidFill>
                  <a:srgbClr val="222222"/>
                </a:solidFill>
                <a:latin typeface="Arial"/>
                <a:cs typeface="Arial"/>
              </a:rPr>
              <a:t>cohort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study. 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Sports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err="1">
                <a:solidFill>
                  <a:srgbClr val="222222"/>
                </a:solidFill>
                <a:latin typeface="Arial"/>
                <a:cs typeface="Arial"/>
              </a:rPr>
              <a:t>Medicine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1-9.</a:t>
            </a:r>
            <a:endParaRPr lang="cs-CZ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75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17063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363958" rIns="0" bIns="0" rtlCol="0" anchor="t">
            <a:spAutoFit/>
          </a:bodyPr>
          <a:lstStyle/>
          <a:p>
            <a:pPr algn="ctr"/>
            <a:r>
              <a:rPr lang="cs" b="1" spc="-10">
                <a:latin typeface="Calibri"/>
                <a:cs typeface="Calibri"/>
              </a:rPr>
              <a:t>Závěr</a:t>
            </a:r>
            <a:endParaRPr lang="cs-CZ"/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endParaRPr spc="-10">
              <a:cs typeface="Gotham 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9980" y="2822573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4250" y="9005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17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1" name="Zástupný text 60">
            <a:extLst>
              <a:ext uri="{FF2B5EF4-FFF2-40B4-BE49-F238E27FC236}">
                <a16:creationId xmlns:a16="http://schemas.microsoft.com/office/drawing/2014/main" id="{1EC821D4-D08D-0DC7-57AC-48A2AB2E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676" y="3365479"/>
            <a:ext cx="16998164" cy="4678204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cs-CZ" sz="4400" dirty="0">
                <a:latin typeface="+mj-lt"/>
                <a:cs typeface="Times New Roman"/>
              </a:rPr>
              <a:t>Podařilo se ověřit (n = 48) a popsat metodiku neinvazivní diagnostiky svalové typologie (H-MRS)</a:t>
            </a:r>
            <a:endParaRPr lang="cs-CZ" dirty="0"/>
          </a:p>
          <a:p>
            <a:pPr marL="571500" indent="-571500" algn="just">
              <a:buFont typeface="Arial"/>
              <a:buChar char="•"/>
            </a:pPr>
            <a:r>
              <a:rPr lang="cs-CZ" sz="4400" dirty="0">
                <a:latin typeface="+mj-lt"/>
                <a:ea typeface="Calibri" panose="020F0502020204030204" pitchFamily="34" charset="0"/>
                <a:cs typeface="Times New Roman"/>
              </a:rPr>
              <a:t>Byl vytvořen 2x </a:t>
            </a:r>
            <a:r>
              <a:rPr lang="cs-CZ" sz="4400" dirty="0" err="1">
                <a:latin typeface="+mj-lt"/>
                <a:ea typeface="Calibri" panose="020F0502020204030204" pitchFamily="34" charset="0"/>
                <a:cs typeface="Times New Roman"/>
              </a:rPr>
              <a:t>guideline</a:t>
            </a:r>
            <a:r>
              <a:rPr lang="cs-CZ" sz="4400" dirty="0">
                <a:latin typeface="+mj-lt"/>
                <a:ea typeface="Calibri" panose="020F0502020204030204" pitchFamily="34" charset="0"/>
                <a:cs typeface="Times New Roman"/>
              </a:rPr>
              <a:t> pro metodiky, trenéry a sportovce</a:t>
            </a:r>
          </a:p>
          <a:p>
            <a:pPr marL="571500" indent="-571500" algn="just">
              <a:buFont typeface="Arial"/>
              <a:buChar char="•"/>
            </a:pPr>
            <a:r>
              <a:rPr lang="cs-CZ" sz="4400" dirty="0">
                <a:latin typeface="+mj-lt"/>
                <a:ea typeface="Calibri" panose="020F0502020204030204" pitchFamily="34" charset="0"/>
                <a:cs typeface="Times New Roman"/>
              </a:rPr>
              <a:t>Bonus = komparace výsledků H-MRS s </a:t>
            </a:r>
            <a:r>
              <a:rPr lang="cs-CZ" sz="4400" dirty="0" err="1">
                <a:latin typeface="+mj-lt"/>
                <a:ea typeface="Calibri" panose="020F0502020204030204" pitchFamily="34" charset="0"/>
                <a:cs typeface="Times New Roman"/>
              </a:rPr>
              <a:t>Bosco</a:t>
            </a:r>
            <a:r>
              <a:rPr lang="cs-CZ" sz="4400" dirty="0">
                <a:latin typeface="+mj-lt"/>
                <a:ea typeface="Calibri" panose="020F0502020204030204" pitchFamily="34" charset="0"/>
                <a:cs typeface="Times New Roman"/>
              </a:rPr>
              <a:t> testem</a:t>
            </a:r>
          </a:p>
          <a:p>
            <a:pPr algn="just"/>
            <a:r>
              <a:rPr lang="cs-CZ" sz="44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endParaRPr lang="sk-SK" sz="4400" dirty="0">
              <a:effectLst/>
              <a:latin typeface="+mj-lt"/>
              <a:ea typeface="Aptos" panose="020B0004020202020204" pitchFamily="34" charset="0"/>
              <a:cs typeface="Times New Roman"/>
            </a:endParaRPr>
          </a:p>
          <a:p>
            <a:pPr algn="just"/>
            <a:endParaRPr lang="cs-CZ" sz="4400">
              <a:effectLst/>
              <a:latin typeface="+mj-lt"/>
              <a:ea typeface="Aptos" panose="020B0004020202020204" pitchFamily="34" charset="0"/>
              <a:cs typeface="Times New Roman"/>
            </a:endParaRPr>
          </a:p>
          <a:p>
            <a:endParaRPr lang="sk-SK" sz="4000"/>
          </a:p>
        </p:txBody>
      </p:sp>
    </p:spTree>
    <p:extLst>
      <p:ext uri="{BB962C8B-B14F-4D97-AF65-F5344CB8AC3E}">
        <p14:creationId xmlns:p14="http://schemas.microsoft.com/office/powerpoint/2010/main" val="197020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17063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363958" rIns="0" bIns="0" rtlCol="0" anchor="t">
            <a:spAutoFit/>
          </a:bodyPr>
          <a:lstStyle/>
          <a:p>
            <a:pPr algn="ctr"/>
            <a:r>
              <a:rPr lang="cs-CZ" b="1" spc="-10" dirty="0">
                <a:latin typeface="Calibri"/>
                <a:cs typeface="Calibri"/>
              </a:rPr>
              <a:t>Diagnostika 2025</a:t>
            </a:r>
            <a:endParaRPr lang="cs-CZ" dirty="0"/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endParaRPr spc="-10" dirty="0">
              <a:cs typeface="Gotham 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9980" y="2822573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4250" y="9005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18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1" name="Zástupný text 60">
            <a:extLst>
              <a:ext uri="{FF2B5EF4-FFF2-40B4-BE49-F238E27FC236}">
                <a16:creationId xmlns:a16="http://schemas.microsoft.com/office/drawing/2014/main" id="{1EC821D4-D08D-0DC7-57AC-48A2AB2E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770" y="1992950"/>
            <a:ext cx="18914512" cy="8309967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cs-CZ" sz="4400" dirty="0">
                <a:latin typeface="+mj-lt"/>
                <a:cs typeface="Times New Roman"/>
              </a:rPr>
              <a:t>3 směry pokračování projektu</a:t>
            </a:r>
          </a:p>
          <a:p>
            <a:pPr marL="571500" indent="-571500" algn="just">
              <a:buFont typeface="Arial"/>
              <a:buChar char="•"/>
            </a:pPr>
            <a:endParaRPr lang="cs-CZ" sz="4400" dirty="0">
              <a:latin typeface="+mj-lt"/>
              <a:cs typeface="Times New Roman"/>
            </a:endParaRPr>
          </a:p>
          <a:p>
            <a:pPr marL="1028700" lvl="1" indent="-571500" algn="just">
              <a:buFont typeface="Arial"/>
              <a:buChar char="•"/>
            </a:pPr>
            <a:r>
              <a:rPr lang="cs-CZ" sz="3600" b="1" dirty="0">
                <a:latin typeface="+mj-lt"/>
                <a:cs typeface="Times New Roman"/>
              </a:rPr>
              <a:t>Plošná diagnostika pro vytvoření map </a:t>
            </a:r>
            <a:r>
              <a:rPr lang="cs-CZ" sz="3600" dirty="0">
                <a:latin typeface="+mj-lt"/>
                <a:cs typeface="Times New Roman"/>
              </a:rPr>
              <a:t>(interindividuální variabilita)</a:t>
            </a:r>
          </a:p>
          <a:p>
            <a:pPr marL="1485900" lvl="2" indent="-571500" algn="just">
              <a:buFont typeface="Arial"/>
              <a:buChar char="•"/>
            </a:pPr>
            <a:r>
              <a:rPr lang="cs-CZ" sz="3600" dirty="0">
                <a:latin typeface="+mj-lt"/>
                <a:cs typeface="Times New Roman"/>
              </a:rPr>
              <a:t>Identifikace předpokladů pro určitou disciplínu</a:t>
            </a:r>
          </a:p>
          <a:p>
            <a:pPr marL="1485900" lvl="2" indent="-571500" algn="just">
              <a:buFont typeface="Arial"/>
              <a:buChar char="•"/>
            </a:pPr>
            <a:r>
              <a:rPr lang="cs-CZ" sz="3600" dirty="0">
                <a:latin typeface="+mj-lt"/>
                <a:cs typeface="Times New Roman"/>
              </a:rPr>
              <a:t>n=150 (dokončení pilotáže) do poloviny roku</a:t>
            </a:r>
          </a:p>
          <a:p>
            <a:pPr marL="1028700" lvl="1" indent="-571500" algn="just">
              <a:buFont typeface="Arial"/>
              <a:buChar char="•"/>
            </a:pPr>
            <a:r>
              <a:rPr lang="cs-CZ" sz="3600" b="1" dirty="0">
                <a:latin typeface="+mj-lt"/>
                <a:cs typeface="Times New Roman"/>
              </a:rPr>
              <a:t>Kontinuální diagnostika </a:t>
            </a:r>
            <a:r>
              <a:rPr lang="cs-CZ" sz="3600" dirty="0">
                <a:latin typeface="+mj-lt"/>
                <a:cs typeface="Times New Roman"/>
              </a:rPr>
              <a:t>(intraindividuální diagnostika) </a:t>
            </a:r>
          </a:p>
          <a:p>
            <a:pPr marL="1485900" lvl="2" indent="-571500" algn="just">
              <a:buFont typeface="Arial"/>
              <a:buChar char="•"/>
            </a:pPr>
            <a:r>
              <a:rPr lang="cs-CZ" sz="3600" dirty="0">
                <a:latin typeface="+mj-lt"/>
                <a:cs typeface="Times New Roman"/>
              </a:rPr>
              <a:t>Identifikace změn v čase + návrh tréninkových, regeneračních, preventivních, </a:t>
            </a:r>
            <a:r>
              <a:rPr lang="cs-CZ" sz="3600" dirty="0" err="1">
                <a:latin typeface="+mj-lt"/>
                <a:cs typeface="Times New Roman"/>
              </a:rPr>
              <a:t>peakingových</a:t>
            </a:r>
            <a:r>
              <a:rPr lang="cs-CZ" sz="3600" dirty="0">
                <a:latin typeface="+mj-lt"/>
                <a:cs typeface="Times New Roman"/>
              </a:rPr>
              <a:t> a nutričních doporučení na individuální úrovni</a:t>
            </a:r>
          </a:p>
          <a:p>
            <a:pPr marL="1028700" lvl="1" indent="-571500" algn="just">
              <a:buFont typeface="Arial"/>
              <a:buChar char="•"/>
            </a:pPr>
            <a:r>
              <a:rPr lang="cs-CZ" sz="3600" b="1" dirty="0">
                <a:latin typeface="+mj-lt"/>
                <a:cs typeface="Times New Roman"/>
              </a:rPr>
              <a:t>Diagnostika „klíčových generátorů síly“ </a:t>
            </a:r>
            <a:r>
              <a:rPr lang="cs-CZ" sz="3600" dirty="0">
                <a:latin typeface="+mj-lt"/>
                <a:cs typeface="Times New Roman"/>
              </a:rPr>
              <a:t>v jednotlivých sportech</a:t>
            </a:r>
          </a:p>
          <a:p>
            <a:pPr marL="1485900" lvl="2" indent="-571500" algn="just">
              <a:buFont typeface="Arial"/>
              <a:buChar char="•"/>
            </a:pPr>
            <a:r>
              <a:rPr lang="cs-CZ" sz="3600" dirty="0">
                <a:latin typeface="+mj-lt"/>
                <a:cs typeface="Times New Roman"/>
              </a:rPr>
              <a:t>Variabilita mezi svaly</a:t>
            </a:r>
          </a:p>
          <a:p>
            <a:pPr lvl="2" algn="just"/>
            <a:endParaRPr lang="cs-CZ" sz="3600" dirty="0"/>
          </a:p>
          <a:p>
            <a:pPr algn="just"/>
            <a:r>
              <a:rPr lang="cs-CZ" sz="44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endParaRPr lang="sk-SK" sz="4400" dirty="0">
              <a:effectLst/>
              <a:latin typeface="+mj-lt"/>
              <a:ea typeface="Aptos" panose="020B0004020202020204" pitchFamily="34" charset="0"/>
              <a:cs typeface="Times New Roman"/>
            </a:endParaRPr>
          </a:p>
          <a:p>
            <a:pPr algn="just"/>
            <a:endParaRPr lang="cs-CZ" sz="4400" dirty="0">
              <a:effectLst/>
              <a:latin typeface="+mj-lt"/>
              <a:ea typeface="Aptos" panose="020B0004020202020204" pitchFamily="34" charset="0"/>
              <a:cs typeface="Times New Roman"/>
            </a:endParaRPr>
          </a:p>
          <a:p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736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4088" y="444958"/>
            <a:ext cx="12081760" cy="17063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363958" rIns="0" bIns="0" rtlCol="0" anchor="t">
            <a:spAutoFit/>
          </a:bodyPr>
          <a:lstStyle/>
          <a:p>
            <a:pPr algn="ctr"/>
            <a:r>
              <a:rPr lang="cs" b="1" spc="-10">
                <a:latin typeface="Calibri"/>
                <a:cs typeface="Calibri"/>
              </a:rPr>
              <a:t>Perspektivy</a:t>
            </a:r>
            <a:endParaRPr lang="cs-CZ"/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endParaRPr spc="-10">
              <a:cs typeface="Gotham 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4250" y="1685639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13074" y="10858437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19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1" name="Zástupný text 60">
            <a:extLst>
              <a:ext uri="{FF2B5EF4-FFF2-40B4-BE49-F238E27FC236}">
                <a16:creationId xmlns:a16="http://schemas.microsoft.com/office/drawing/2014/main" id="{1EC821D4-D08D-0DC7-57AC-48A2AB2E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978" y="2333817"/>
            <a:ext cx="16745283" cy="8248412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buFont typeface="Arial,Sans-Serif"/>
              <a:buChar char="•"/>
            </a:pPr>
            <a:r>
              <a:rPr lang="cs-CZ" sz="4400" dirty="0">
                <a:latin typeface="+mj-lt"/>
                <a:cs typeface="Calibri"/>
              </a:rPr>
              <a:t>Upřesnění metodiky H-MRS pro diagnostiku svalové typologie</a:t>
            </a:r>
            <a:endParaRPr lang="en-US" sz="4400" dirty="0">
              <a:latin typeface="+mj-lt"/>
              <a:cs typeface="Calibri"/>
            </a:endParaRPr>
          </a:p>
          <a:p>
            <a:pPr marL="285750" indent="-285750" algn="l">
              <a:buFont typeface="Aptos,Sans-Serif"/>
              <a:buChar char="•"/>
            </a:pPr>
            <a:r>
              <a:rPr lang="cs-CZ" sz="2400" b="0" dirty="0">
                <a:latin typeface="Verdana"/>
                <a:ea typeface="Verdana"/>
                <a:cs typeface="Calibri"/>
              </a:rPr>
              <a:t>diagnostikovat výkonově homogenní skupiny v rámci disciplín a sportů (viz atletika, cyklistika, vodní sporty...)</a:t>
            </a:r>
          </a:p>
          <a:p>
            <a:pPr algn="just"/>
            <a:endParaRPr lang="cs-CZ" sz="4400" dirty="0">
              <a:latin typeface="+mj-lt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cs-CZ" sz="4400" dirty="0">
                <a:latin typeface="+mj-lt"/>
                <a:cs typeface="Calibri"/>
              </a:rPr>
              <a:t>Upřesnění nutrice </a:t>
            </a:r>
            <a:r>
              <a:rPr lang="cs-CZ" sz="4400" b="0" dirty="0">
                <a:latin typeface="+mj-lt"/>
                <a:cs typeface="Calibri"/>
              </a:rPr>
              <a:t>(Intervenční studie - </a:t>
            </a:r>
            <a:r>
              <a:rPr lang="cs-CZ" sz="4400" b="0" dirty="0" err="1">
                <a:latin typeface="+mj-lt"/>
                <a:cs typeface="Calibri"/>
              </a:rPr>
              <a:t>suplementační</a:t>
            </a:r>
            <a:r>
              <a:rPr lang="cs-CZ" sz="4400" b="0" dirty="0">
                <a:latin typeface="+mj-lt"/>
                <a:cs typeface="Calibri"/>
              </a:rPr>
              <a:t>)</a:t>
            </a:r>
          </a:p>
          <a:p>
            <a:pPr marL="285750" indent="-285750" algn="l">
              <a:buFont typeface="Aptos,Sans-Serif"/>
              <a:buChar char="•"/>
            </a:pPr>
            <a:r>
              <a:rPr lang="cs-CZ" sz="2400" b="0" dirty="0">
                <a:latin typeface="Verdana"/>
                <a:ea typeface="Verdana"/>
                <a:cs typeface="Times New Roman"/>
              </a:rPr>
              <a:t>Předpokladem pro nastavení korektní metodiky je kvalifikovaně posoudit výživové zvyklosti pro identifikaci habituálního příjmu beta-alaninu;</a:t>
            </a:r>
          </a:p>
          <a:p>
            <a:pPr marL="285750" indent="-285750" algn="l">
              <a:buFont typeface="Aptos,Sans-Serif"/>
              <a:buChar char="•"/>
            </a:pPr>
            <a:r>
              <a:rPr lang="cs-CZ" sz="2400" b="0" dirty="0">
                <a:latin typeface="Verdana"/>
                <a:ea typeface="Verdana"/>
                <a:cs typeface="Times New Roman"/>
              </a:rPr>
              <a:t>hladina </a:t>
            </a:r>
            <a:r>
              <a:rPr lang="cs-CZ" sz="2400" b="0" dirty="0" err="1">
                <a:latin typeface="Verdana"/>
                <a:ea typeface="Verdana"/>
                <a:cs typeface="Times New Roman"/>
              </a:rPr>
              <a:t>carnosinu</a:t>
            </a:r>
            <a:r>
              <a:rPr lang="cs-CZ" sz="2400" b="0" dirty="0">
                <a:latin typeface="Verdana"/>
                <a:ea typeface="Verdana"/>
                <a:cs typeface="Times New Roman"/>
              </a:rPr>
              <a:t> je stabilní v období mimo </a:t>
            </a:r>
            <a:r>
              <a:rPr lang="cs-CZ" sz="2400" b="0" dirty="0" err="1">
                <a:latin typeface="Verdana"/>
                <a:ea typeface="Verdana"/>
                <a:cs typeface="Times New Roman"/>
              </a:rPr>
              <a:t>supl.intervenci</a:t>
            </a:r>
            <a:r>
              <a:rPr lang="cs-CZ" sz="2400" b="0" dirty="0">
                <a:latin typeface="Verdana"/>
                <a:ea typeface="Verdana"/>
                <a:cs typeface="Times New Roman"/>
              </a:rPr>
              <a:t>;</a:t>
            </a:r>
          </a:p>
          <a:p>
            <a:pPr marL="285750" indent="-285750" algn="l">
              <a:buFont typeface="Aptos,Sans-Serif"/>
              <a:buChar char="•"/>
            </a:pPr>
            <a:r>
              <a:rPr lang="cs-CZ" sz="2400" b="0" dirty="0">
                <a:latin typeface="Verdana"/>
                <a:ea typeface="Verdana"/>
                <a:cs typeface="Times New Roman"/>
              </a:rPr>
              <a:t>suplementace je jediným (efektivním) prostředkem signifikantně ovlivňujícím hladiny </a:t>
            </a:r>
            <a:r>
              <a:rPr lang="cs-CZ" sz="2400" b="0" dirty="0" err="1">
                <a:latin typeface="Verdana"/>
                <a:ea typeface="Verdana"/>
                <a:cs typeface="Times New Roman"/>
              </a:rPr>
              <a:t>carnosinu</a:t>
            </a:r>
            <a:r>
              <a:rPr lang="cs-CZ" sz="2400" b="0" dirty="0">
                <a:latin typeface="Verdana"/>
                <a:ea typeface="Verdana"/>
                <a:cs typeface="Times New Roman"/>
              </a:rPr>
              <a:t>.</a:t>
            </a:r>
            <a:endParaRPr lang="en-US" sz="2400" b="0" dirty="0">
              <a:latin typeface="Verdana"/>
              <a:ea typeface="Verdana"/>
              <a:cs typeface="Times New Roman"/>
            </a:endParaRPr>
          </a:p>
          <a:p>
            <a:pPr marL="571500" indent="-571500" algn="just">
              <a:buFont typeface="Arial"/>
              <a:buChar char="•"/>
            </a:pPr>
            <a:endParaRPr lang="cs-CZ" sz="4400" dirty="0">
              <a:latin typeface="+mj-lt"/>
              <a:ea typeface="Calibri" panose="020F0502020204030204" pitchFamily="34" charset="0"/>
              <a:cs typeface="Calibri"/>
            </a:endParaRPr>
          </a:p>
          <a:p>
            <a:pPr marL="571500" indent="-571500" algn="just">
              <a:buFont typeface="Arial"/>
              <a:buChar char="•"/>
            </a:pPr>
            <a:r>
              <a:rPr lang="cs-CZ" sz="4400" dirty="0">
                <a:latin typeface="+mj-lt"/>
                <a:ea typeface="Calibri" panose="020F0502020204030204" pitchFamily="34" charset="0"/>
                <a:cs typeface="Calibri"/>
              </a:rPr>
              <a:t>Upřesnění metodiky tréninku ve vztahu k</a:t>
            </a:r>
            <a:endParaRPr lang="cs-CZ" sz="4400" dirty="0">
              <a:latin typeface="+mj-lt"/>
              <a:ea typeface="Calibri" panose="020F0502020204030204" pitchFamily="34" charset="0"/>
              <a:cs typeface="Times New Roman"/>
            </a:endParaRPr>
          </a:p>
          <a:p>
            <a:pPr algn="just"/>
            <a:r>
              <a:rPr lang="cs-CZ" sz="4400" dirty="0">
                <a:latin typeface="+mj-lt"/>
                <a:ea typeface="Calibri" panose="020F0502020204030204" pitchFamily="34" charset="0"/>
                <a:cs typeface="Calibri"/>
              </a:rPr>
              <a:t> "</a:t>
            </a:r>
            <a:r>
              <a:rPr lang="cs-CZ" sz="4400" dirty="0" err="1">
                <a:latin typeface="+mj-lt"/>
                <a:ea typeface="Calibri" panose="020F0502020204030204" pitchFamily="34" charset="0"/>
                <a:cs typeface="Calibri"/>
              </a:rPr>
              <a:t>Owershoot</a:t>
            </a:r>
            <a:r>
              <a:rPr lang="cs-CZ" sz="4400" dirty="0">
                <a:latin typeface="+mj-lt"/>
                <a:ea typeface="Calibri" panose="020F0502020204030204" pitchFamily="34" charset="0"/>
                <a:cs typeface="Calibri"/>
              </a:rPr>
              <a:t> fenoménu"</a:t>
            </a:r>
            <a:endParaRPr lang="cs-CZ" sz="4400" dirty="0">
              <a:latin typeface="+mj-lt"/>
              <a:ea typeface="Calibri" panose="020F0502020204030204" pitchFamily="34" charset="0"/>
              <a:cs typeface="Times New Roman"/>
            </a:endParaRPr>
          </a:p>
          <a:p>
            <a:pPr algn="just"/>
            <a:r>
              <a:rPr lang="cs-CZ" sz="44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endParaRPr lang="sk-SK" sz="4400" dirty="0">
              <a:effectLst/>
              <a:latin typeface="+mj-lt"/>
              <a:ea typeface="Aptos" panose="020B0004020202020204" pitchFamily="34" charset="0"/>
              <a:cs typeface="Times New Roman"/>
            </a:endParaRPr>
          </a:p>
          <a:p>
            <a:pPr algn="just"/>
            <a:endParaRPr lang="cs-CZ" sz="4400" dirty="0">
              <a:effectLst/>
              <a:latin typeface="+mj-lt"/>
              <a:ea typeface="Aptos" panose="020B0004020202020204" pitchFamily="34" charset="0"/>
              <a:cs typeface="Times New Roman"/>
            </a:endParaRPr>
          </a:p>
          <a:p>
            <a:endParaRPr lang="sk-SK" sz="4000" dirty="0"/>
          </a:p>
        </p:txBody>
      </p:sp>
      <p:pic>
        <p:nvPicPr>
          <p:cNvPr id="10" name="Obrázek 9" descr="Obsah obrázku text, diagram, snímek obrazovky, Vykreslený graf&#10;&#10;Popis se vygeneroval automaticky.">
            <a:extLst>
              <a:ext uri="{FF2B5EF4-FFF2-40B4-BE49-F238E27FC236}">
                <a16:creationId xmlns:a16="http://schemas.microsoft.com/office/drawing/2014/main" id="{249D825F-3577-FCBB-37E9-652BED7606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01594" y="7525218"/>
            <a:ext cx="5386997" cy="37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-10800000" flipV="1">
            <a:off x="4011169" y="157056"/>
            <a:ext cx="12160062" cy="1198509"/>
          </a:xfrm>
          <a:prstGeom prst="rect">
            <a:avLst/>
          </a:prstGeom>
        </p:spPr>
        <p:txBody>
          <a:bodyPr vert="horz" wrap="square" lIns="0" tIns="363958" rIns="0" bIns="0" rtlCol="0" anchor="t">
            <a:spAutoFit/>
          </a:bodyPr>
          <a:lstStyle/>
          <a:p>
            <a:pPr algn="ctr"/>
            <a:r>
              <a:rPr lang="cs" sz="5400" b="1" spc="-10">
                <a:latin typeface="Calibri"/>
                <a:cs typeface="Calibri"/>
              </a:rPr>
              <a:t>Úvod</a:t>
            </a:r>
            <a:endParaRPr lang="cs-CZ" sz="5400" b="1"/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4250" y="2233525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4250" y="10061942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2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1" name="Zástupný text 60">
            <a:extLst>
              <a:ext uri="{FF2B5EF4-FFF2-40B4-BE49-F238E27FC236}">
                <a16:creationId xmlns:a16="http://schemas.microsoft.com/office/drawing/2014/main" id="{1EC821D4-D08D-0DC7-57AC-48A2AB2E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715" y="2502430"/>
            <a:ext cx="14036776" cy="7553058"/>
          </a:xfrm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cs-CZ" sz="4400">
                <a:latin typeface="Calibri"/>
                <a:cs typeface="Times New Roman"/>
              </a:rPr>
              <a:t>Proč?</a:t>
            </a:r>
            <a:endParaRPr lang="cs-CZ">
              <a:cs typeface="Times New Roman"/>
            </a:endParaRPr>
          </a:p>
          <a:p>
            <a:pPr algn="just"/>
            <a:endParaRPr lang="cs-CZ" sz="4400">
              <a:latin typeface="Calibri"/>
              <a:cs typeface="Times New Roman"/>
            </a:endParaRPr>
          </a:p>
          <a:p>
            <a:pPr marL="571500" indent="-571500" algn="just">
              <a:buFont typeface="Arial"/>
              <a:buChar char="•"/>
            </a:pPr>
            <a:r>
              <a:rPr lang="cs-CZ" sz="4400">
                <a:latin typeface="Calibri"/>
                <a:cs typeface="Times New Roman"/>
              </a:rPr>
              <a:t>nové metody diagnostiky svalové typologie</a:t>
            </a:r>
            <a:endParaRPr lang="cs-CZ"/>
          </a:p>
          <a:p>
            <a:pPr marL="1028700" lvl="1" indent="-571500" algn="just">
              <a:buFont typeface="Courier New"/>
              <a:buChar char="o"/>
            </a:pPr>
            <a:r>
              <a:rPr lang="cs-CZ" sz="2100" b="1">
                <a:latin typeface="Calibri"/>
                <a:cs typeface="Times New Roman"/>
              </a:rPr>
              <a:t>invazivní vs neinvazivní diagnostika</a:t>
            </a:r>
          </a:p>
          <a:p>
            <a:pPr marL="1028700" lvl="1" indent="-571500" algn="just">
              <a:buFont typeface="Courier New"/>
              <a:buChar char="o"/>
            </a:pPr>
            <a:r>
              <a:rPr lang="cs-CZ" sz="2100" b="1">
                <a:latin typeface="Calibri"/>
                <a:cs typeface="Times New Roman"/>
              </a:rPr>
              <a:t>příklad = Nizozemsko</a:t>
            </a:r>
            <a:endParaRPr lang="cs-CZ" sz="2100">
              <a:latin typeface="Calibri"/>
              <a:cs typeface="Times New Roman"/>
            </a:endParaRPr>
          </a:p>
          <a:p>
            <a:pPr marL="1028700" lvl="1" indent="-571500" algn="just">
              <a:buFont typeface="Courier New"/>
              <a:buChar char="o"/>
            </a:pPr>
            <a:r>
              <a:rPr lang="cs-CZ" sz="2100" b="1">
                <a:latin typeface="Calibri"/>
                <a:cs typeface="Times New Roman"/>
              </a:rPr>
              <a:t>Individualizace přípravy</a:t>
            </a:r>
            <a:endParaRPr lang="cs-CZ" sz="2100">
              <a:latin typeface="Calibri"/>
              <a:cs typeface="Times New Roman"/>
            </a:endParaRPr>
          </a:p>
          <a:p>
            <a:pPr marL="571500" indent="-571500" algn="just">
              <a:buFont typeface="Arial,Sans-Serif"/>
              <a:buChar char="•"/>
            </a:pPr>
            <a:endParaRPr lang="cs-CZ" sz="4400">
              <a:latin typeface="Calibri"/>
              <a:cs typeface="Calibri"/>
            </a:endParaRPr>
          </a:p>
          <a:p>
            <a:pPr marL="571500" indent="-571500" algn="just">
              <a:buFont typeface="Arial,Sans-Serif"/>
              <a:buChar char="•"/>
            </a:pPr>
            <a:r>
              <a:rPr lang="cs-CZ" sz="4400">
                <a:latin typeface="Calibri"/>
                <a:cs typeface="Calibri"/>
              </a:rPr>
              <a:t>zefektivnění tréninkového procesu na základě znalostí</a:t>
            </a:r>
            <a:endParaRPr lang="cs-CZ" sz="4400" b="0">
              <a:latin typeface="Calibri"/>
              <a:cs typeface="Calibri"/>
            </a:endParaRPr>
          </a:p>
          <a:p>
            <a:pPr marL="1028700" lvl="1" indent="-571500" algn="just">
              <a:buFont typeface="Courier New"/>
              <a:buChar char="o"/>
            </a:pPr>
            <a:r>
              <a:rPr lang="cs-CZ" sz="2400" b="1">
                <a:latin typeface="Calibri"/>
                <a:cs typeface="Times New Roman"/>
              </a:rPr>
              <a:t>zotavení vs zatížení</a:t>
            </a:r>
            <a:endParaRPr lang="cs-CZ" sz="2400" b="1">
              <a:latin typeface="Gotham_COV"/>
            </a:endParaRPr>
          </a:p>
          <a:p>
            <a:pPr marL="1028700" lvl="1" indent="-571500" algn="just">
              <a:buFont typeface="Courier New"/>
              <a:buChar char="o"/>
            </a:pPr>
            <a:r>
              <a:rPr lang="cs-CZ" sz="2400" b="1">
                <a:latin typeface="+mj-lt"/>
                <a:ea typeface="Calibri" panose="020F0502020204030204" pitchFamily="34" charset="0"/>
                <a:cs typeface="Times New Roman"/>
              </a:rPr>
              <a:t>nutričních specifik</a:t>
            </a:r>
          </a:p>
          <a:p>
            <a:pPr marL="1028700" lvl="1" indent="-571500" algn="just">
              <a:buFont typeface="Courier New"/>
              <a:buChar char="o"/>
            </a:pPr>
            <a:r>
              <a:rPr lang="cs-CZ" sz="2400" b="1">
                <a:latin typeface="+mj-lt"/>
                <a:ea typeface="Calibri" panose="020F0502020204030204" pitchFamily="34" charset="0"/>
                <a:cs typeface="Times New Roman"/>
              </a:rPr>
              <a:t>míry rizika poranění</a:t>
            </a:r>
          </a:p>
          <a:p>
            <a:pPr marL="1028700" lvl="1" indent="-571500" algn="just">
              <a:buFont typeface="Courier New"/>
              <a:buChar char="o"/>
            </a:pPr>
            <a:endParaRPr lang="cs-CZ" sz="2400" b="1">
              <a:latin typeface="+mj-lt"/>
              <a:ea typeface="Calibri" panose="020F0502020204030204" pitchFamily="34" charset="0"/>
              <a:cs typeface="Times New Roman"/>
            </a:endParaRPr>
          </a:p>
          <a:p>
            <a:pPr marL="1028700" lvl="1" indent="-571500" algn="just">
              <a:buFont typeface="Courier New"/>
              <a:buChar char="o"/>
            </a:pPr>
            <a:endParaRPr lang="cs-CZ" sz="2400">
              <a:latin typeface="+mj-lt"/>
              <a:ea typeface="Calibri" panose="020F0502020204030204" pitchFamily="34" charset="0"/>
              <a:cs typeface="Times New Roman"/>
            </a:endParaRPr>
          </a:p>
          <a:p>
            <a:pPr algn="just"/>
            <a:r>
              <a:rPr lang="cs-CZ" sz="4400"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endParaRPr lang="cs-CZ" sz="440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k-SK" sz="4000"/>
          </a:p>
        </p:txBody>
      </p:sp>
    </p:spTree>
    <p:extLst>
      <p:ext uri="{BB962C8B-B14F-4D97-AF65-F5344CB8AC3E}">
        <p14:creationId xmlns:p14="http://schemas.microsoft.com/office/powerpoint/2010/main" val="285874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/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9" name="object 1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9" name="object 29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3" name="object 3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20</a:t>
            </a:fld>
            <a:endParaRPr spc="-50"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25961A0D-DCF7-E087-DE71-DE10FFA0389C}"/>
              </a:ext>
            </a:extLst>
          </p:cNvPr>
          <p:cNvSpPr txBox="1"/>
          <p:nvPr/>
        </p:nvSpPr>
        <p:spPr>
          <a:xfrm flipH="1">
            <a:off x="6846298" y="400606"/>
            <a:ext cx="78243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>
                <a:solidFill>
                  <a:srgbClr val="E97132"/>
                </a:solidFill>
              </a:rPr>
              <a:t>Zdroje</a:t>
            </a:r>
            <a:endParaRPr lang="cs-CZ">
              <a:solidFill>
                <a:srgbClr val="E97132"/>
              </a:solidFill>
            </a:endParaRP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89BB44E8-4124-B198-620D-65669CDAAF43}"/>
              </a:ext>
            </a:extLst>
          </p:cNvPr>
          <p:cNvSpPr txBox="1"/>
          <p:nvPr/>
        </p:nvSpPr>
        <p:spPr>
          <a:xfrm flipH="1">
            <a:off x="15903573" y="9222036"/>
            <a:ext cx="169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/>
              <a:t>GAPS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4519355F-22ED-7144-2E46-FA16554AA825}"/>
              </a:ext>
            </a:extLst>
          </p:cNvPr>
          <p:cNvSpPr txBox="1"/>
          <p:nvPr/>
        </p:nvSpPr>
        <p:spPr>
          <a:xfrm>
            <a:off x="696697" y="2015671"/>
            <a:ext cx="17013779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Lievens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E.,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Klass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M.,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Bex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T., &amp;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Derave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W. (2020).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Muscle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fiber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typology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substantially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influences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to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recover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from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high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-intensity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exercise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. 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Journal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applied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physiology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 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128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(3), 648-659.</a:t>
            </a:r>
            <a:endParaRPr lang="cs-CZ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dirty="0">
                <a:solidFill>
                  <a:srgbClr val="1B1B1B"/>
                </a:solidFill>
                <a:latin typeface="Arial"/>
                <a:cs typeface="Arial"/>
              </a:rPr>
              <a:t>Rezende NS, Swinton P, de Oliveira LF, da Silva RP, da Eira Silva V, </a:t>
            </a:r>
            <a:r>
              <a:rPr lang="en-US" dirty="0" err="1">
                <a:solidFill>
                  <a:srgbClr val="1B1B1B"/>
                </a:solidFill>
                <a:latin typeface="Arial"/>
                <a:cs typeface="Arial"/>
              </a:rPr>
              <a:t>Nemezio</a:t>
            </a:r>
            <a:r>
              <a:rPr lang="en-US" dirty="0">
                <a:solidFill>
                  <a:srgbClr val="1B1B1B"/>
                </a:solidFill>
                <a:latin typeface="Arial"/>
                <a:cs typeface="Arial"/>
              </a:rPr>
              <a:t> K, Yamaguchi G, </a:t>
            </a:r>
            <a:r>
              <a:rPr lang="en-US" dirty="0" err="1">
                <a:solidFill>
                  <a:srgbClr val="1B1B1B"/>
                </a:solidFill>
                <a:latin typeface="Arial"/>
                <a:cs typeface="Arial"/>
              </a:rPr>
              <a:t>Artioli</a:t>
            </a:r>
            <a:r>
              <a:rPr lang="en-US" dirty="0">
                <a:solidFill>
                  <a:srgbClr val="1B1B1B"/>
                </a:solidFill>
                <a:latin typeface="Arial"/>
                <a:cs typeface="Arial"/>
              </a:rPr>
              <a:t> GG, Gualano B, Saunders B, Dolan E. The Muscle Carnosine Response to Beta-Alanine Supplementation: A Systematic Review With Bayesian Individual and Aggregate Data E-Max Model and Meta-Analysis. Front Physiol. 2020 Aug 14;11:913.</a:t>
            </a:r>
            <a:endParaRPr lang="cs-CZ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Chung W, Baguet A, Bex T, Bishop DJ,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Derave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 W. Doubling of muscle carnosine concentration does not improve laboratory 1-hr cycling time-trial performance. Int J Sport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Nutr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Exerc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Metab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. 2014 Jun;24(3):315-24.</a:t>
            </a:r>
            <a:endParaRPr lang="cs-CZ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Rezende, N. S.,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Bestetti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, G. C., Farias de Oliveira, L.,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Mazzolani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, B. C.,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Smaira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, F. I., Dumas, A., Swinton, P., Saunders, B., &amp; Dolan, E. (2023). Dietary β-Alanine Intake Assessed by Food Records Does Not Associate With Muscle Carnosine Content in Healthy, Active, Omnivorous Men and Women. International Journal of Sport Nutrition and Exercise Metabolism, 33(3), 133-140.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Yamaguchi GC,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Nemezio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 K, Schulz ML, Natali J, Cesar JE, Riani LA, Gonçalves LS, Möller GB, Sale C, DE Medeiros MHG, Gualano B,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Artioli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 GG. Kinetics of Muscle Carnosine Decay after β-Alanine Supplementation: A 16-wk Washout Study. Med Sci Sports </a:t>
            </a:r>
            <a:r>
              <a:rPr lang="en-US" dirty="0" err="1">
                <a:solidFill>
                  <a:srgbClr val="212121"/>
                </a:solidFill>
                <a:latin typeface="Arial"/>
                <a:cs typeface="Arial"/>
              </a:rPr>
              <a:t>Exerc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. 2021 May 1;53(5):1079-1088.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Lievens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E., Van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Vossel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K., Van de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Casteele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F.,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Wezenbeek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E.,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Deprez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D.,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Matthys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S., ... &amp;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Derave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W. (2022).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Muscle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fibre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typology as a novel risk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factor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hamstring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strain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injuries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in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professional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football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(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soccer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): a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prospective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cohort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study. 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Sports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Medicine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1-9.</a:t>
            </a:r>
            <a:endParaRPr lang="en-US" dirty="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Lievens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E.,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Bex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T., &amp;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Derave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W. (2017).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Can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non-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invasively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determined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muscle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typology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predict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fatigue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and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recovery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profile?. In 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22nd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Annual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congress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European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College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 Sport Science (ECSS): Sport science in a metropolitan area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.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European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College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Sport Science (ECSS).</a:t>
            </a:r>
          </a:p>
          <a:p>
            <a:pPr marL="285750" indent="-285750" algn="l">
              <a:buFont typeface="Arial"/>
              <a:buChar char="•"/>
            </a:pP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Meur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Y.,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Hausswirth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C., &amp;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Mujika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I. (2012).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Tapering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competition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: A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review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. 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Science &amp; </a:t>
            </a:r>
            <a:r>
              <a:rPr lang="cs-CZ" i="1" dirty="0" err="1">
                <a:solidFill>
                  <a:srgbClr val="222222"/>
                </a:solidFill>
                <a:latin typeface="Arial"/>
                <a:cs typeface="Arial"/>
              </a:rPr>
              <a:t>Sports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 </a:t>
            </a:r>
            <a:r>
              <a:rPr lang="cs-CZ" i="1" dirty="0">
                <a:solidFill>
                  <a:srgbClr val="222222"/>
                </a:solidFill>
                <a:latin typeface="Arial"/>
                <a:cs typeface="Arial"/>
              </a:rPr>
              <a:t>27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(2), 77-87.</a:t>
            </a:r>
          </a:p>
          <a:p>
            <a:pPr marL="285750" indent="-285750" algn="l">
              <a:buFont typeface="Arial"/>
              <a:buChar char="•"/>
            </a:pP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Lievens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E.,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Stassen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F., &amp;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Derave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, W. (2021).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Myotypes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: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relevance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muscle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fiber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 typology in </a:t>
            </a:r>
            <a:r>
              <a:rPr lang="cs-CZ" dirty="0" err="1">
                <a:solidFill>
                  <a:srgbClr val="222222"/>
                </a:solidFill>
                <a:latin typeface="Arial"/>
                <a:cs typeface="Arial"/>
              </a:rPr>
              <a:t>sports</a:t>
            </a:r>
            <a:r>
              <a:rPr lang="cs-CZ" dirty="0">
                <a:solidFill>
                  <a:srgbClr val="222222"/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en-US" dirty="0">
              <a:solidFill>
                <a:srgbClr val="212121"/>
              </a:solidFill>
            </a:endParaRPr>
          </a:p>
          <a:p>
            <a:pPr algn="l"/>
            <a:endParaRPr lang="en-US" dirty="0">
              <a:solidFill>
                <a:srgbClr val="212121"/>
              </a:solidFill>
            </a:endParaRPr>
          </a:p>
          <a:p>
            <a:pPr algn="l"/>
            <a:endParaRPr lang="en-US" dirty="0">
              <a:solidFill>
                <a:srgbClr val="1B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1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8426" y="4193720"/>
            <a:ext cx="5728335" cy="166497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924560">
              <a:lnSpc>
                <a:spcPct val="100499"/>
              </a:lnSpc>
              <a:spcBef>
                <a:spcPts val="95"/>
              </a:spcBef>
            </a:pPr>
            <a:r>
              <a:rPr sz="5350" spc="-10" dirty="0"/>
              <a:t>DĚKUJEME </a:t>
            </a:r>
            <a:r>
              <a:rPr sz="5350" dirty="0"/>
              <a:t>ZA</a:t>
            </a:r>
            <a:r>
              <a:rPr sz="5350" spc="-40" dirty="0"/>
              <a:t> </a:t>
            </a:r>
            <a:r>
              <a:rPr lang="cs-CZ" sz="5350" spc="-85" dirty="0"/>
              <a:t>  </a:t>
            </a:r>
            <a:r>
              <a:rPr sz="5350" spc="-85" dirty="0"/>
              <a:t>POZORNOST</a:t>
            </a:r>
            <a:endParaRPr sz="535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126105" cy="1461770"/>
            <a:chOff x="0" y="0"/>
            <a:chExt cx="3126105" cy="1461770"/>
          </a:xfrm>
        </p:grpSpPr>
        <p:sp>
          <p:nvSpPr>
            <p:cNvPr id="4" name="object 4"/>
            <p:cNvSpPr/>
            <p:nvPr/>
          </p:nvSpPr>
          <p:spPr>
            <a:xfrm>
              <a:off x="871324" y="0"/>
              <a:ext cx="2254885" cy="386715"/>
            </a:xfrm>
            <a:custGeom>
              <a:avLst/>
              <a:gdLst/>
              <a:ahLst/>
              <a:cxnLst/>
              <a:rect l="l" t="t" r="r" b="b"/>
              <a:pathLst>
                <a:path w="2254885" h="386715">
                  <a:moveTo>
                    <a:pt x="2254737" y="0"/>
                  </a:moveTo>
                  <a:lnTo>
                    <a:pt x="0" y="0"/>
                  </a:lnTo>
                  <a:lnTo>
                    <a:pt x="0" y="386155"/>
                  </a:lnTo>
                  <a:lnTo>
                    <a:pt x="2254737" y="386155"/>
                  </a:lnTo>
                  <a:lnTo>
                    <a:pt x="225473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30960" cy="1461770"/>
            </a:xfrm>
            <a:custGeom>
              <a:avLst/>
              <a:gdLst/>
              <a:ahLst/>
              <a:cxnLst/>
              <a:rect l="l" t="t" r="r" b="b"/>
              <a:pathLst>
                <a:path w="1330960" h="1461770">
                  <a:moveTo>
                    <a:pt x="1330448" y="0"/>
                  </a:moveTo>
                  <a:lnTo>
                    <a:pt x="0" y="0"/>
                  </a:lnTo>
                  <a:lnTo>
                    <a:pt x="0" y="1461671"/>
                  </a:lnTo>
                  <a:lnTo>
                    <a:pt x="65569" y="1442423"/>
                  </a:lnTo>
                  <a:lnTo>
                    <a:pt x="109432" y="1427944"/>
                  </a:lnTo>
                  <a:lnTo>
                    <a:pt x="152804" y="1412410"/>
                  </a:lnTo>
                  <a:lnTo>
                    <a:pt x="195669" y="1395836"/>
                  </a:lnTo>
                  <a:lnTo>
                    <a:pt x="238013" y="1378237"/>
                  </a:lnTo>
                  <a:lnTo>
                    <a:pt x="279820" y="1359628"/>
                  </a:lnTo>
                  <a:lnTo>
                    <a:pt x="321075" y="1340025"/>
                  </a:lnTo>
                  <a:lnTo>
                    <a:pt x="361762" y="1319443"/>
                  </a:lnTo>
                  <a:lnTo>
                    <a:pt x="401867" y="1297897"/>
                  </a:lnTo>
                  <a:lnTo>
                    <a:pt x="441373" y="1275402"/>
                  </a:lnTo>
                  <a:lnTo>
                    <a:pt x="480267" y="1251974"/>
                  </a:lnTo>
                  <a:lnTo>
                    <a:pt x="518532" y="1227627"/>
                  </a:lnTo>
                  <a:lnTo>
                    <a:pt x="556154" y="1202378"/>
                  </a:lnTo>
                  <a:lnTo>
                    <a:pt x="593117" y="1176241"/>
                  </a:lnTo>
                  <a:lnTo>
                    <a:pt x="629405" y="1149232"/>
                  </a:lnTo>
                  <a:lnTo>
                    <a:pt x="665005" y="1121365"/>
                  </a:lnTo>
                  <a:lnTo>
                    <a:pt x="699899" y="1092657"/>
                  </a:lnTo>
                  <a:lnTo>
                    <a:pt x="734074" y="1063122"/>
                  </a:lnTo>
                  <a:lnTo>
                    <a:pt x="767513" y="1032775"/>
                  </a:lnTo>
                  <a:lnTo>
                    <a:pt x="800202" y="1001633"/>
                  </a:lnTo>
                  <a:lnTo>
                    <a:pt x="832126" y="969709"/>
                  </a:lnTo>
                  <a:lnTo>
                    <a:pt x="863268" y="937020"/>
                  </a:lnTo>
                  <a:lnTo>
                    <a:pt x="893615" y="903581"/>
                  </a:lnTo>
                  <a:lnTo>
                    <a:pt x="923150" y="869406"/>
                  </a:lnTo>
                  <a:lnTo>
                    <a:pt x="951858" y="834511"/>
                  </a:lnTo>
                  <a:lnTo>
                    <a:pt x="979725" y="798912"/>
                  </a:lnTo>
                  <a:lnTo>
                    <a:pt x="1006734" y="762624"/>
                  </a:lnTo>
                  <a:lnTo>
                    <a:pt x="1032871" y="725661"/>
                  </a:lnTo>
                  <a:lnTo>
                    <a:pt x="1058120" y="688039"/>
                  </a:lnTo>
                  <a:lnTo>
                    <a:pt x="1082467" y="649774"/>
                  </a:lnTo>
                  <a:lnTo>
                    <a:pt x="1105895" y="610880"/>
                  </a:lnTo>
                  <a:lnTo>
                    <a:pt x="1128390" y="571374"/>
                  </a:lnTo>
                  <a:lnTo>
                    <a:pt x="1149936" y="531269"/>
                  </a:lnTo>
                  <a:lnTo>
                    <a:pt x="1170518" y="490582"/>
                  </a:lnTo>
                  <a:lnTo>
                    <a:pt x="1190122" y="449327"/>
                  </a:lnTo>
                  <a:lnTo>
                    <a:pt x="1208730" y="407520"/>
                  </a:lnTo>
                  <a:lnTo>
                    <a:pt x="1226329" y="365176"/>
                  </a:lnTo>
                  <a:lnTo>
                    <a:pt x="1242904" y="322311"/>
                  </a:lnTo>
                  <a:lnTo>
                    <a:pt x="1258438" y="278939"/>
                  </a:lnTo>
                  <a:lnTo>
                    <a:pt x="1272916" y="235076"/>
                  </a:lnTo>
                  <a:lnTo>
                    <a:pt x="1286324" y="190737"/>
                  </a:lnTo>
                  <a:lnTo>
                    <a:pt x="1298646" y="145938"/>
                  </a:lnTo>
                  <a:lnTo>
                    <a:pt x="1309867" y="100693"/>
                  </a:lnTo>
                  <a:lnTo>
                    <a:pt x="1319972" y="55018"/>
                  </a:lnTo>
                  <a:lnTo>
                    <a:pt x="1328945" y="8928"/>
                  </a:lnTo>
                  <a:lnTo>
                    <a:pt x="1330448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113188" y="0"/>
            <a:ext cx="2254885" cy="386715"/>
          </a:xfrm>
          <a:custGeom>
            <a:avLst/>
            <a:gdLst/>
            <a:ahLst/>
            <a:cxnLst/>
            <a:rect l="l" t="t" r="r" b="b"/>
            <a:pathLst>
              <a:path w="2254884" h="386715">
                <a:moveTo>
                  <a:pt x="2254748" y="0"/>
                </a:moveTo>
                <a:lnTo>
                  <a:pt x="0" y="0"/>
                </a:lnTo>
                <a:lnTo>
                  <a:pt x="0" y="386155"/>
                </a:lnTo>
                <a:lnTo>
                  <a:pt x="2254748" y="386155"/>
                </a:lnTo>
                <a:lnTo>
                  <a:pt x="225474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97679" y="0"/>
            <a:ext cx="1127760" cy="379095"/>
          </a:xfrm>
          <a:custGeom>
            <a:avLst/>
            <a:gdLst/>
            <a:ahLst/>
            <a:cxnLst/>
            <a:rect l="l" t="t" r="r" b="b"/>
            <a:pathLst>
              <a:path w="1127759" h="379095">
                <a:moveTo>
                  <a:pt x="1127368" y="0"/>
                </a:moveTo>
                <a:lnTo>
                  <a:pt x="0" y="0"/>
                </a:lnTo>
                <a:lnTo>
                  <a:pt x="0" y="378606"/>
                </a:lnTo>
                <a:lnTo>
                  <a:pt x="1127368" y="378606"/>
                </a:lnTo>
                <a:lnTo>
                  <a:pt x="112736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9052" y="0"/>
            <a:ext cx="850900" cy="676275"/>
          </a:xfrm>
          <a:custGeom>
            <a:avLst/>
            <a:gdLst/>
            <a:ahLst/>
            <a:cxnLst/>
            <a:rect l="l" t="t" r="r" b="b"/>
            <a:pathLst>
              <a:path w="850900" h="676275">
                <a:moveTo>
                  <a:pt x="850707" y="0"/>
                </a:moveTo>
                <a:lnTo>
                  <a:pt x="0" y="0"/>
                </a:lnTo>
                <a:lnTo>
                  <a:pt x="0" y="675769"/>
                </a:lnTo>
                <a:lnTo>
                  <a:pt x="850707" y="675769"/>
                </a:lnTo>
                <a:lnTo>
                  <a:pt x="850707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069978"/>
            <a:ext cx="339725" cy="1323340"/>
          </a:xfrm>
          <a:custGeom>
            <a:avLst/>
            <a:gdLst/>
            <a:ahLst/>
            <a:cxnLst/>
            <a:rect l="l" t="t" r="r" b="b"/>
            <a:pathLst>
              <a:path w="339725" h="1323339">
                <a:moveTo>
                  <a:pt x="339623" y="0"/>
                </a:moveTo>
                <a:lnTo>
                  <a:pt x="0" y="0"/>
                </a:lnTo>
                <a:lnTo>
                  <a:pt x="0" y="1323320"/>
                </a:lnTo>
                <a:lnTo>
                  <a:pt x="339623" y="1323320"/>
                </a:lnTo>
                <a:lnTo>
                  <a:pt x="339623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1301" y="9549269"/>
            <a:ext cx="756689" cy="92639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5875587" y="9549266"/>
            <a:ext cx="31115" cy="929640"/>
            <a:chOff x="15875587" y="9549266"/>
            <a:chExt cx="31115" cy="929640"/>
          </a:xfrm>
        </p:grpSpPr>
        <p:sp>
          <p:nvSpPr>
            <p:cNvPr id="15" name="object 15"/>
            <p:cNvSpPr/>
            <p:nvPr/>
          </p:nvSpPr>
          <p:spPr>
            <a:xfrm>
              <a:off x="15875594" y="9549266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0"/>
                  </a:lnTo>
                  <a:lnTo>
                    <a:pt x="0" y="320566"/>
                  </a:lnTo>
                  <a:lnTo>
                    <a:pt x="30941" y="299289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75587" y="10157999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21758"/>
                  </a:lnTo>
                  <a:lnTo>
                    <a:pt x="0" y="320566"/>
                  </a:lnTo>
                  <a:lnTo>
                    <a:pt x="30941" y="32056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5587" y="9848555"/>
              <a:ext cx="31115" cy="331470"/>
            </a:xfrm>
            <a:custGeom>
              <a:avLst/>
              <a:gdLst/>
              <a:ahLst/>
              <a:cxnLst/>
              <a:rect l="l" t="t" r="r" b="b"/>
              <a:pathLst>
                <a:path w="31115" h="331470">
                  <a:moveTo>
                    <a:pt x="30941" y="0"/>
                  </a:moveTo>
                  <a:lnTo>
                    <a:pt x="0" y="21276"/>
                  </a:lnTo>
                  <a:lnTo>
                    <a:pt x="0" y="331204"/>
                  </a:lnTo>
                  <a:lnTo>
                    <a:pt x="30941" y="30944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093644" y="9551684"/>
            <a:ext cx="1163320" cy="259079"/>
            <a:chOff x="16093644" y="9551684"/>
            <a:chExt cx="1163320" cy="259079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3644" y="9627595"/>
              <a:ext cx="153764" cy="1803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267716" y="9551686"/>
              <a:ext cx="180975" cy="255904"/>
            </a:xfrm>
            <a:custGeom>
              <a:avLst/>
              <a:gdLst/>
              <a:ahLst/>
              <a:cxnLst/>
              <a:rect l="l" t="t" r="r" b="b"/>
              <a:pathLst>
                <a:path w="180975" h="255904">
                  <a:moveTo>
                    <a:pt x="113619" y="75913"/>
                  </a:moveTo>
                  <a:lnTo>
                    <a:pt x="67202" y="75913"/>
                  </a:lnTo>
                  <a:lnTo>
                    <a:pt x="0" y="255772"/>
                  </a:lnTo>
                  <a:lnTo>
                    <a:pt x="38668" y="255772"/>
                  </a:lnTo>
                  <a:lnTo>
                    <a:pt x="54144" y="213229"/>
                  </a:lnTo>
                  <a:lnTo>
                    <a:pt x="164925" y="213229"/>
                  </a:lnTo>
                  <a:lnTo>
                    <a:pt x="151917" y="178413"/>
                  </a:lnTo>
                  <a:lnTo>
                    <a:pt x="66720" y="178413"/>
                  </a:lnTo>
                  <a:lnTo>
                    <a:pt x="90405" y="113137"/>
                  </a:lnTo>
                  <a:lnTo>
                    <a:pt x="127527" y="113137"/>
                  </a:lnTo>
                  <a:lnTo>
                    <a:pt x="113619" y="75913"/>
                  </a:lnTo>
                  <a:close/>
                </a:path>
                <a:path w="180975" h="255904">
                  <a:moveTo>
                    <a:pt x="164925" y="213229"/>
                  </a:moveTo>
                  <a:lnTo>
                    <a:pt x="126666" y="213229"/>
                  </a:lnTo>
                  <a:lnTo>
                    <a:pt x="141660" y="255772"/>
                  </a:lnTo>
                  <a:lnTo>
                    <a:pt x="180821" y="255772"/>
                  </a:lnTo>
                  <a:lnTo>
                    <a:pt x="164925" y="213229"/>
                  </a:lnTo>
                  <a:close/>
                </a:path>
                <a:path w="180975" h="255904">
                  <a:moveTo>
                    <a:pt x="127527" y="113137"/>
                  </a:moveTo>
                  <a:lnTo>
                    <a:pt x="90405" y="113137"/>
                  </a:lnTo>
                  <a:lnTo>
                    <a:pt x="114101" y="178413"/>
                  </a:lnTo>
                  <a:lnTo>
                    <a:pt x="151917" y="178413"/>
                  </a:lnTo>
                  <a:lnTo>
                    <a:pt x="127527" y="113137"/>
                  </a:lnTo>
                  <a:close/>
                </a:path>
                <a:path w="180975" h="255904">
                  <a:moveTo>
                    <a:pt x="100562" y="0"/>
                  </a:moveTo>
                  <a:lnTo>
                    <a:pt x="58972" y="41579"/>
                  </a:lnTo>
                  <a:lnTo>
                    <a:pt x="74940" y="57537"/>
                  </a:lnTo>
                  <a:lnTo>
                    <a:pt x="122320" y="21758"/>
                  </a:lnTo>
                  <a:lnTo>
                    <a:pt x="100562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0297" y="9624691"/>
              <a:ext cx="342326" cy="1856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38726" y="9627595"/>
              <a:ext cx="156654" cy="1798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20040" y="9627595"/>
              <a:ext cx="153754" cy="1803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193139" y="9551684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50291" y="75913"/>
                  </a:moveTo>
                  <a:lnTo>
                    <a:pt x="13538" y="75913"/>
                  </a:lnTo>
                  <a:lnTo>
                    <a:pt x="13538" y="255772"/>
                  </a:lnTo>
                  <a:lnTo>
                    <a:pt x="50291" y="255772"/>
                  </a:lnTo>
                  <a:lnTo>
                    <a:pt x="50291" y="75913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085429" y="9860160"/>
            <a:ext cx="1457325" cy="258445"/>
            <a:chOff x="16085429" y="9860160"/>
            <a:chExt cx="1457325" cy="25844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5429" y="9932201"/>
              <a:ext cx="146498" cy="1856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6585" y="9932682"/>
              <a:ext cx="344253" cy="18566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626941" y="9932689"/>
              <a:ext cx="659130" cy="186055"/>
            </a:xfrm>
            <a:custGeom>
              <a:avLst/>
              <a:gdLst/>
              <a:ahLst/>
              <a:cxnLst/>
              <a:rect l="l" t="t" r="r" b="b"/>
              <a:pathLst>
                <a:path w="659130" h="186054">
                  <a:moveTo>
                    <a:pt x="148450" y="182765"/>
                  </a:moveTo>
                  <a:lnTo>
                    <a:pt x="100317" y="117983"/>
                  </a:lnTo>
                  <a:lnTo>
                    <a:pt x="98158" y="115074"/>
                  </a:lnTo>
                  <a:lnTo>
                    <a:pt x="107327" y="112268"/>
                  </a:lnTo>
                  <a:lnTo>
                    <a:pt x="115316" y="108254"/>
                  </a:lnTo>
                  <a:lnTo>
                    <a:pt x="138125" y="71755"/>
                  </a:lnTo>
                  <a:lnTo>
                    <a:pt x="138772" y="61404"/>
                  </a:lnTo>
                  <a:lnTo>
                    <a:pt x="137706" y="48717"/>
                  </a:lnTo>
                  <a:lnTo>
                    <a:pt x="134620" y="37719"/>
                  </a:lnTo>
                  <a:lnTo>
                    <a:pt x="134543" y="37414"/>
                  </a:lnTo>
                  <a:lnTo>
                    <a:pt x="103111" y="6896"/>
                  </a:lnTo>
                  <a:lnTo>
                    <a:pt x="101536" y="6515"/>
                  </a:lnTo>
                  <a:lnTo>
                    <a:pt x="101536" y="54152"/>
                  </a:lnTo>
                  <a:lnTo>
                    <a:pt x="101536" y="69151"/>
                  </a:lnTo>
                  <a:lnTo>
                    <a:pt x="99123" y="74942"/>
                  </a:lnTo>
                  <a:lnTo>
                    <a:pt x="89458" y="83654"/>
                  </a:lnTo>
                  <a:lnTo>
                    <a:pt x="82194" y="85585"/>
                  </a:lnTo>
                  <a:lnTo>
                    <a:pt x="36753" y="85585"/>
                  </a:lnTo>
                  <a:lnTo>
                    <a:pt x="36753" y="37719"/>
                  </a:lnTo>
                  <a:lnTo>
                    <a:pt x="82677" y="37719"/>
                  </a:lnTo>
                  <a:lnTo>
                    <a:pt x="89458" y="39649"/>
                  </a:lnTo>
                  <a:lnTo>
                    <a:pt x="99123" y="48348"/>
                  </a:lnTo>
                  <a:lnTo>
                    <a:pt x="101536" y="54152"/>
                  </a:lnTo>
                  <a:lnTo>
                    <a:pt x="101536" y="6515"/>
                  </a:lnTo>
                  <a:lnTo>
                    <a:pt x="91059" y="3911"/>
                  </a:lnTo>
                  <a:lnTo>
                    <a:pt x="77355" y="2908"/>
                  </a:lnTo>
                  <a:lnTo>
                    <a:pt x="0" y="2908"/>
                  </a:lnTo>
                  <a:lnTo>
                    <a:pt x="0" y="182765"/>
                  </a:lnTo>
                  <a:lnTo>
                    <a:pt x="36753" y="182765"/>
                  </a:lnTo>
                  <a:lnTo>
                    <a:pt x="36753" y="117983"/>
                  </a:lnTo>
                  <a:lnTo>
                    <a:pt x="57061" y="117983"/>
                  </a:lnTo>
                  <a:lnTo>
                    <a:pt x="103479" y="182765"/>
                  </a:lnTo>
                  <a:lnTo>
                    <a:pt x="148450" y="182765"/>
                  </a:lnTo>
                  <a:close/>
                </a:path>
                <a:path w="659130" h="186054">
                  <a:moveTo>
                    <a:pt x="292036" y="2908"/>
                  </a:moveTo>
                  <a:lnTo>
                    <a:pt x="151828" y="2908"/>
                  </a:lnTo>
                  <a:lnTo>
                    <a:pt x="151828" y="37198"/>
                  </a:lnTo>
                  <a:lnTo>
                    <a:pt x="203555" y="37198"/>
                  </a:lnTo>
                  <a:lnTo>
                    <a:pt x="203555" y="181978"/>
                  </a:lnTo>
                  <a:lnTo>
                    <a:pt x="240309" y="181978"/>
                  </a:lnTo>
                  <a:lnTo>
                    <a:pt x="240309" y="37198"/>
                  </a:lnTo>
                  <a:lnTo>
                    <a:pt x="292036" y="37198"/>
                  </a:lnTo>
                  <a:lnTo>
                    <a:pt x="292036" y="2908"/>
                  </a:lnTo>
                  <a:close/>
                </a:path>
                <a:path w="659130" h="186054">
                  <a:moveTo>
                    <a:pt x="491236" y="92837"/>
                  </a:moveTo>
                  <a:lnTo>
                    <a:pt x="489546" y="73990"/>
                  </a:lnTo>
                  <a:lnTo>
                    <a:pt x="489521" y="73774"/>
                  </a:lnTo>
                  <a:lnTo>
                    <a:pt x="484466" y="56642"/>
                  </a:lnTo>
                  <a:lnTo>
                    <a:pt x="484416" y="56451"/>
                  </a:lnTo>
                  <a:lnTo>
                    <a:pt x="475983" y="40817"/>
                  </a:lnTo>
                  <a:lnTo>
                    <a:pt x="471004" y="34810"/>
                  </a:lnTo>
                  <a:lnTo>
                    <a:pt x="464172" y="26593"/>
                  </a:lnTo>
                  <a:lnTo>
                    <a:pt x="454012" y="18249"/>
                  </a:lnTo>
                  <a:lnTo>
                    <a:pt x="454012" y="92837"/>
                  </a:lnTo>
                  <a:lnTo>
                    <a:pt x="453021" y="104902"/>
                  </a:lnTo>
                  <a:lnTo>
                    <a:pt x="429336" y="141681"/>
                  </a:lnTo>
                  <a:lnTo>
                    <a:pt x="397459" y="150850"/>
                  </a:lnTo>
                  <a:lnTo>
                    <a:pt x="385660" y="149847"/>
                  </a:lnTo>
                  <a:lnTo>
                    <a:pt x="349846" y="125603"/>
                  </a:lnTo>
                  <a:lnTo>
                    <a:pt x="340880" y="92837"/>
                  </a:lnTo>
                  <a:lnTo>
                    <a:pt x="341871" y="80759"/>
                  </a:lnTo>
                  <a:lnTo>
                    <a:pt x="365353" y="43992"/>
                  </a:lnTo>
                  <a:lnTo>
                    <a:pt x="397459" y="34810"/>
                  </a:lnTo>
                  <a:lnTo>
                    <a:pt x="409232" y="35814"/>
                  </a:lnTo>
                  <a:lnTo>
                    <a:pt x="445046" y="60058"/>
                  </a:lnTo>
                  <a:lnTo>
                    <a:pt x="454012" y="92837"/>
                  </a:lnTo>
                  <a:lnTo>
                    <a:pt x="454012" y="18249"/>
                  </a:lnTo>
                  <a:lnTo>
                    <a:pt x="449935" y="14897"/>
                  </a:lnTo>
                  <a:lnTo>
                    <a:pt x="434073" y="6591"/>
                  </a:lnTo>
                  <a:lnTo>
                    <a:pt x="416572" y="1638"/>
                  </a:lnTo>
                  <a:lnTo>
                    <a:pt x="397459" y="0"/>
                  </a:lnTo>
                  <a:lnTo>
                    <a:pt x="378320" y="1638"/>
                  </a:lnTo>
                  <a:lnTo>
                    <a:pt x="330720" y="26593"/>
                  </a:lnTo>
                  <a:lnTo>
                    <a:pt x="310819" y="56451"/>
                  </a:lnTo>
                  <a:lnTo>
                    <a:pt x="310718" y="56642"/>
                  </a:lnTo>
                  <a:lnTo>
                    <a:pt x="305828" y="73774"/>
                  </a:lnTo>
                  <a:lnTo>
                    <a:pt x="305765" y="73990"/>
                  </a:lnTo>
                  <a:lnTo>
                    <a:pt x="304126" y="92837"/>
                  </a:lnTo>
                  <a:lnTo>
                    <a:pt x="319024" y="144919"/>
                  </a:lnTo>
                  <a:lnTo>
                    <a:pt x="360819" y="179082"/>
                  </a:lnTo>
                  <a:lnTo>
                    <a:pt x="397459" y="185674"/>
                  </a:lnTo>
                  <a:lnTo>
                    <a:pt x="416572" y="184035"/>
                  </a:lnTo>
                  <a:lnTo>
                    <a:pt x="434073" y="179082"/>
                  </a:lnTo>
                  <a:lnTo>
                    <a:pt x="449935" y="170776"/>
                  </a:lnTo>
                  <a:lnTo>
                    <a:pt x="464172" y="159067"/>
                  </a:lnTo>
                  <a:lnTo>
                    <a:pt x="471004" y="150850"/>
                  </a:lnTo>
                  <a:lnTo>
                    <a:pt x="475945" y="144919"/>
                  </a:lnTo>
                  <a:lnTo>
                    <a:pt x="484416" y="129222"/>
                  </a:lnTo>
                  <a:lnTo>
                    <a:pt x="489521" y="111887"/>
                  </a:lnTo>
                  <a:lnTo>
                    <a:pt x="491236" y="92837"/>
                  </a:lnTo>
                  <a:close/>
                </a:path>
                <a:path w="659130" h="186054">
                  <a:moveTo>
                    <a:pt x="659015" y="2908"/>
                  </a:moveTo>
                  <a:lnTo>
                    <a:pt x="620344" y="2908"/>
                  </a:lnTo>
                  <a:lnTo>
                    <a:pt x="576338" y="139255"/>
                  </a:lnTo>
                  <a:lnTo>
                    <a:pt x="533311" y="2908"/>
                  </a:lnTo>
                  <a:lnTo>
                    <a:pt x="494626" y="2908"/>
                  </a:lnTo>
                  <a:lnTo>
                    <a:pt x="553135" y="182765"/>
                  </a:lnTo>
                  <a:lnTo>
                    <a:pt x="599554" y="182765"/>
                  </a:lnTo>
                  <a:lnTo>
                    <a:pt x="659015" y="2908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06274" y="9935589"/>
              <a:ext cx="153754" cy="1803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479373" y="9860160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49799" y="75432"/>
                  </a:moveTo>
                  <a:lnTo>
                    <a:pt x="13057" y="75432"/>
                  </a:lnTo>
                  <a:lnTo>
                    <a:pt x="13057" y="255290"/>
                  </a:lnTo>
                  <a:lnTo>
                    <a:pt x="49799" y="255290"/>
                  </a:lnTo>
                  <a:lnTo>
                    <a:pt x="49799" y="75432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6083007" y="10240676"/>
            <a:ext cx="1397000" cy="186055"/>
            <a:chOff x="16083007" y="10240676"/>
            <a:chExt cx="1397000" cy="186055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3007" y="10240676"/>
              <a:ext cx="365055" cy="1856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80447" y="10243318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4" h="180340">
                  <a:moveTo>
                    <a:pt x="120878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44780"/>
                  </a:lnTo>
                  <a:lnTo>
                    <a:pt x="0" y="180340"/>
                  </a:lnTo>
                  <a:lnTo>
                    <a:pt x="120878" y="180340"/>
                  </a:lnTo>
                  <a:lnTo>
                    <a:pt x="120878" y="144780"/>
                  </a:lnTo>
                  <a:lnTo>
                    <a:pt x="36741" y="144780"/>
                  </a:lnTo>
                  <a:lnTo>
                    <a:pt x="36741" y="106680"/>
                  </a:lnTo>
                  <a:lnTo>
                    <a:pt x="114109" y="106680"/>
                  </a:lnTo>
                  <a:lnTo>
                    <a:pt x="114109" y="72390"/>
                  </a:lnTo>
                  <a:lnTo>
                    <a:pt x="36741" y="72390"/>
                  </a:lnTo>
                  <a:lnTo>
                    <a:pt x="36741" y="35560"/>
                  </a:lnTo>
                  <a:lnTo>
                    <a:pt x="120878" y="35560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24047" y="10243578"/>
              <a:ext cx="153764" cy="18034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798112" y="10243584"/>
              <a:ext cx="140335" cy="179070"/>
            </a:xfrm>
            <a:custGeom>
              <a:avLst/>
              <a:gdLst/>
              <a:ahLst/>
              <a:cxnLst/>
              <a:rect l="l" t="t" r="r" b="b"/>
              <a:pathLst>
                <a:path w="140334" h="179070">
                  <a:moveTo>
                    <a:pt x="140208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51727" y="34290"/>
                  </a:lnTo>
                  <a:lnTo>
                    <a:pt x="51727" y="179070"/>
                  </a:lnTo>
                  <a:lnTo>
                    <a:pt x="88480" y="179070"/>
                  </a:lnTo>
                  <a:lnTo>
                    <a:pt x="88480" y="34290"/>
                  </a:lnTo>
                  <a:lnTo>
                    <a:pt x="140208" y="34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60572" y="10243578"/>
              <a:ext cx="147953" cy="1822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40918" y="10243570"/>
              <a:ext cx="338933" cy="179872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502447" y="9562587"/>
            <a:ext cx="5143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29"/>
              </a:lnSpc>
              <a:spcBef>
                <a:spcPts val="100"/>
              </a:spcBef>
              <a:tabLst>
                <a:tab pos="1377950" algn="l"/>
              </a:tabLst>
            </a:pPr>
            <a:r>
              <a:rPr sz="3150" spc="215">
                <a:latin typeface="Gotham Book"/>
                <a:cs typeface="Gotham Book"/>
              </a:rPr>
              <a:t>HIGH</a:t>
            </a:r>
            <a:r>
              <a:rPr sz="3150">
                <a:latin typeface="Gotham Book"/>
                <a:cs typeface="Gotham Book"/>
              </a:rPr>
              <a:t>	</a:t>
            </a:r>
            <a:r>
              <a:rPr sz="3150" spc="295">
                <a:latin typeface="Gotham Book"/>
                <a:cs typeface="Gotham Book"/>
              </a:rPr>
              <a:t>PERFORMANCE </a:t>
            </a:r>
            <a:endParaRPr sz="3150">
              <a:latin typeface="Gotham Book"/>
              <a:cs typeface="Gotham Book"/>
            </a:endParaRPr>
          </a:p>
          <a:p>
            <a:pPr algn="ctr">
              <a:lnSpc>
                <a:spcPts val="3729"/>
              </a:lnSpc>
            </a:pPr>
            <a:r>
              <a:rPr sz="3150" spc="285">
                <a:latin typeface="Gotham Bold"/>
                <a:cs typeface="Gotham Bold"/>
              </a:rPr>
              <a:t>PROGRAM </a:t>
            </a:r>
            <a:endParaRPr sz="3150">
              <a:latin typeface="Gotham Bold"/>
              <a:cs typeface="Gotham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42450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97984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522166" y="9544892"/>
            <a:ext cx="944244" cy="641350"/>
            <a:chOff x="2522166" y="9544892"/>
            <a:chExt cx="944244" cy="641350"/>
          </a:xfrm>
        </p:grpSpPr>
        <p:sp>
          <p:nvSpPr>
            <p:cNvPr id="42" name="object 42"/>
            <p:cNvSpPr/>
            <p:nvPr/>
          </p:nvSpPr>
          <p:spPr>
            <a:xfrm>
              <a:off x="2533807" y="9864118"/>
              <a:ext cx="920750" cy="309880"/>
            </a:xfrm>
            <a:custGeom>
              <a:avLst/>
              <a:gdLst/>
              <a:ahLst/>
              <a:cxnLst/>
              <a:rect l="l" t="t" r="r" b="b"/>
              <a:pathLst>
                <a:path w="920750" h="309879">
                  <a:moveTo>
                    <a:pt x="920547" y="0"/>
                  </a:moveTo>
                  <a:lnTo>
                    <a:pt x="0" y="0"/>
                  </a:lnTo>
                  <a:lnTo>
                    <a:pt x="0" y="309655"/>
                  </a:lnTo>
                  <a:lnTo>
                    <a:pt x="920547" y="309655"/>
                  </a:lnTo>
                  <a:lnTo>
                    <a:pt x="92054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34778" y="9556795"/>
              <a:ext cx="459740" cy="617220"/>
            </a:xfrm>
            <a:custGeom>
              <a:avLst/>
              <a:gdLst/>
              <a:ahLst/>
              <a:cxnLst/>
              <a:rect l="l" t="t" r="r" b="b"/>
              <a:pathLst>
                <a:path w="459739" h="617220">
                  <a:moveTo>
                    <a:pt x="0" y="0"/>
                  </a:moveTo>
                  <a:lnTo>
                    <a:pt x="0" y="616975"/>
                  </a:lnTo>
                  <a:lnTo>
                    <a:pt x="459326" y="307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30066" y="9552792"/>
              <a:ext cx="929005" cy="625475"/>
            </a:xfrm>
            <a:custGeom>
              <a:avLst/>
              <a:gdLst/>
              <a:ahLst/>
              <a:cxnLst/>
              <a:rect l="l" t="t" r="r" b="b"/>
              <a:pathLst>
                <a:path w="929004" h="625475">
                  <a:moveTo>
                    <a:pt x="0" y="0"/>
                  </a:moveTo>
                  <a:lnTo>
                    <a:pt x="928390" y="0"/>
                  </a:lnTo>
                  <a:lnTo>
                    <a:pt x="928390" y="624944"/>
                  </a:lnTo>
                  <a:lnTo>
                    <a:pt x="0" y="624944"/>
                  </a:lnTo>
                  <a:lnTo>
                    <a:pt x="0" y="0"/>
                  </a:lnTo>
                  <a:close/>
                </a:path>
              </a:pathLst>
            </a:custGeom>
            <a:ln w="15800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572108" y="10256915"/>
            <a:ext cx="844550" cy="389255"/>
            <a:chOff x="2572108" y="10256915"/>
            <a:chExt cx="844550" cy="389255"/>
          </a:xfrm>
        </p:grpSpPr>
        <p:sp>
          <p:nvSpPr>
            <p:cNvPr id="46" name="object 46"/>
            <p:cNvSpPr/>
            <p:nvPr/>
          </p:nvSpPr>
          <p:spPr>
            <a:xfrm>
              <a:off x="2716503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8"/>
                  </a:lnTo>
                  <a:lnTo>
                    <a:pt x="54584" y="25727"/>
                  </a:lnTo>
                  <a:lnTo>
                    <a:pt x="25724" y="54590"/>
                  </a:lnTo>
                  <a:lnTo>
                    <a:pt x="6797" y="91189"/>
                  </a:lnTo>
                  <a:lnTo>
                    <a:pt x="0" y="133325"/>
                  </a:lnTo>
                  <a:lnTo>
                    <a:pt x="6797" y="175466"/>
                  </a:lnTo>
                  <a:lnTo>
                    <a:pt x="25625" y="211867"/>
                  </a:lnTo>
                  <a:lnTo>
                    <a:pt x="54584" y="240909"/>
                  </a:lnTo>
                  <a:lnTo>
                    <a:pt x="91180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52" y="30952"/>
                  </a:lnTo>
                  <a:lnTo>
                    <a:pt x="211870" y="54766"/>
                  </a:lnTo>
                  <a:lnTo>
                    <a:pt x="235687" y="90083"/>
                  </a:lnTo>
                  <a:lnTo>
                    <a:pt x="244421" y="133325"/>
                  </a:lnTo>
                  <a:lnTo>
                    <a:pt x="235687" y="176565"/>
                  </a:lnTo>
                  <a:lnTo>
                    <a:pt x="211870" y="211867"/>
                  </a:lnTo>
                  <a:lnTo>
                    <a:pt x="176552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05336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72" y="6798"/>
                  </a:lnTo>
                  <a:lnTo>
                    <a:pt x="54575" y="25727"/>
                  </a:lnTo>
                  <a:lnTo>
                    <a:pt x="25718" y="54590"/>
                  </a:lnTo>
                  <a:lnTo>
                    <a:pt x="6795" y="91189"/>
                  </a:lnTo>
                  <a:lnTo>
                    <a:pt x="0" y="133325"/>
                  </a:lnTo>
                  <a:lnTo>
                    <a:pt x="6795" y="175466"/>
                  </a:lnTo>
                  <a:lnTo>
                    <a:pt x="25619" y="211867"/>
                  </a:lnTo>
                  <a:lnTo>
                    <a:pt x="54575" y="240909"/>
                  </a:lnTo>
                  <a:lnTo>
                    <a:pt x="91172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60" y="30952"/>
                  </a:lnTo>
                  <a:lnTo>
                    <a:pt x="211873" y="54766"/>
                  </a:lnTo>
                  <a:lnTo>
                    <a:pt x="235681" y="90083"/>
                  </a:lnTo>
                  <a:lnTo>
                    <a:pt x="244411" y="133325"/>
                  </a:lnTo>
                  <a:lnTo>
                    <a:pt x="235681" y="176565"/>
                  </a:lnTo>
                  <a:lnTo>
                    <a:pt x="211873" y="211867"/>
                  </a:lnTo>
                  <a:lnTo>
                    <a:pt x="176560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72108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294" y="0"/>
                  </a:moveTo>
                  <a:lnTo>
                    <a:pt x="91157" y="6794"/>
                  </a:lnTo>
                  <a:lnTo>
                    <a:pt x="54566" y="25713"/>
                  </a:lnTo>
                  <a:lnTo>
                    <a:pt x="25713" y="54566"/>
                  </a:lnTo>
                  <a:lnTo>
                    <a:pt x="6794" y="91157"/>
                  </a:lnTo>
                  <a:lnTo>
                    <a:pt x="0" y="133294"/>
                  </a:lnTo>
                  <a:lnTo>
                    <a:pt x="6794" y="175429"/>
                  </a:lnTo>
                  <a:lnTo>
                    <a:pt x="25626" y="211856"/>
                  </a:lnTo>
                  <a:lnTo>
                    <a:pt x="54566" y="240885"/>
                  </a:lnTo>
                  <a:lnTo>
                    <a:pt x="91157" y="259812"/>
                  </a:lnTo>
                  <a:lnTo>
                    <a:pt x="133294" y="266609"/>
                  </a:lnTo>
                  <a:lnTo>
                    <a:pt x="175429" y="259812"/>
                  </a:lnTo>
                  <a:lnTo>
                    <a:pt x="205248" y="244390"/>
                  </a:lnTo>
                  <a:lnTo>
                    <a:pt x="133294" y="244390"/>
                  </a:lnTo>
                  <a:lnTo>
                    <a:pt x="90048" y="235661"/>
                  </a:lnTo>
                  <a:lnTo>
                    <a:pt x="54743" y="211856"/>
                  </a:lnTo>
                  <a:lnTo>
                    <a:pt x="30944" y="176543"/>
                  </a:lnTo>
                  <a:lnTo>
                    <a:pt x="22219" y="133294"/>
                  </a:lnTo>
                  <a:lnTo>
                    <a:pt x="30944" y="90070"/>
                  </a:lnTo>
                  <a:lnTo>
                    <a:pt x="54743" y="54762"/>
                  </a:lnTo>
                  <a:lnTo>
                    <a:pt x="90048" y="30951"/>
                  </a:lnTo>
                  <a:lnTo>
                    <a:pt x="133294" y="22219"/>
                  </a:lnTo>
                  <a:lnTo>
                    <a:pt x="205266" y="22219"/>
                  </a:lnTo>
                  <a:lnTo>
                    <a:pt x="175429" y="6794"/>
                  </a:lnTo>
                  <a:lnTo>
                    <a:pt x="133294" y="0"/>
                  </a:lnTo>
                  <a:close/>
                </a:path>
                <a:path w="266700" h="266700">
                  <a:moveTo>
                    <a:pt x="205266" y="22219"/>
                  </a:moveTo>
                  <a:lnTo>
                    <a:pt x="133294" y="22219"/>
                  </a:lnTo>
                  <a:lnTo>
                    <a:pt x="176539" y="30951"/>
                  </a:lnTo>
                  <a:lnTo>
                    <a:pt x="211852" y="54762"/>
                  </a:lnTo>
                  <a:lnTo>
                    <a:pt x="235660" y="90070"/>
                  </a:lnTo>
                  <a:lnTo>
                    <a:pt x="244390" y="133294"/>
                  </a:lnTo>
                  <a:lnTo>
                    <a:pt x="235660" y="176543"/>
                  </a:lnTo>
                  <a:lnTo>
                    <a:pt x="211852" y="211856"/>
                  </a:lnTo>
                  <a:lnTo>
                    <a:pt x="176539" y="235661"/>
                  </a:lnTo>
                  <a:lnTo>
                    <a:pt x="133294" y="244390"/>
                  </a:lnTo>
                  <a:lnTo>
                    <a:pt x="205248" y="244390"/>
                  </a:lnTo>
                  <a:lnTo>
                    <a:pt x="212025" y="240885"/>
                  </a:lnTo>
                  <a:lnTo>
                    <a:pt x="240885" y="212025"/>
                  </a:lnTo>
                  <a:lnTo>
                    <a:pt x="259812" y="175429"/>
                  </a:lnTo>
                  <a:lnTo>
                    <a:pt x="266609" y="133294"/>
                  </a:lnTo>
                  <a:lnTo>
                    <a:pt x="259812" y="91157"/>
                  </a:lnTo>
                  <a:lnTo>
                    <a:pt x="240987" y="54762"/>
                  </a:lnTo>
                  <a:lnTo>
                    <a:pt x="240885" y="54566"/>
                  </a:lnTo>
                  <a:lnTo>
                    <a:pt x="212025" y="25713"/>
                  </a:lnTo>
                  <a:lnTo>
                    <a:pt x="205266" y="22219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0935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4" y="259812"/>
                  </a:lnTo>
                  <a:lnTo>
                    <a:pt x="205273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91" y="22219"/>
                  </a:lnTo>
                  <a:lnTo>
                    <a:pt x="175454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91" y="22219"/>
                  </a:moveTo>
                  <a:lnTo>
                    <a:pt x="133315" y="22219"/>
                  </a:lnTo>
                  <a:lnTo>
                    <a:pt x="176551" y="30951"/>
                  </a:lnTo>
                  <a:lnTo>
                    <a:pt x="211865" y="54762"/>
                  </a:lnTo>
                  <a:lnTo>
                    <a:pt x="235678" y="90070"/>
                  </a:lnTo>
                  <a:lnTo>
                    <a:pt x="244411" y="133294"/>
                  </a:lnTo>
                  <a:lnTo>
                    <a:pt x="235678" y="176543"/>
                  </a:lnTo>
                  <a:lnTo>
                    <a:pt x="211865" y="211856"/>
                  </a:lnTo>
                  <a:lnTo>
                    <a:pt x="176551" y="235661"/>
                  </a:lnTo>
                  <a:lnTo>
                    <a:pt x="133315" y="244390"/>
                  </a:lnTo>
                  <a:lnTo>
                    <a:pt x="205273" y="244390"/>
                  </a:lnTo>
                  <a:lnTo>
                    <a:pt x="212051" y="240885"/>
                  </a:lnTo>
                  <a:lnTo>
                    <a:pt x="240909" y="212025"/>
                  </a:lnTo>
                  <a:lnTo>
                    <a:pt x="259834" y="175429"/>
                  </a:lnTo>
                  <a:lnTo>
                    <a:pt x="266630" y="133294"/>
                  </a:lnTo>
                  <a:lnTo>
                    <a:pt x="259834" y="91157"/>
                  </a:lnTo>
                  <a:lnTo>
                    <a:pt x="241011" y="54762"/>
                  </a:lnTo>
                  <a:lnTo>
                    <a:pt x="240909" y="54566"/>
                  </a:lnTo>
                  <a:lnTo>
                    <a:pt x="212051" y="25713"/>
                  </a:lnTo>
                  <a:lnTo>
                    <a:pt x="205291" y="22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49752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6" y="259812"/>
                  </a:lnTo>
                  <a:lnTo>
                    <a:pt x="205271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89" y="22219"/>
                  </a:lnTo>
                  <a:lnTo>
                    <a:pt x="175456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89" y="22219"/>
                  </a:moveTo>
                  <a:lnTo>
                    <a:pt x="133315" y="22219"/>
                  </a:lnTo>
                  <a:lnTo>
                    <a:pt x="176560" y="30951"/>
                  </a:lnTo>
                  <a:lnTo>
                    <a:pt x="211873" y="54762"/>
                  </a:lnTo>
                  <a:lnTo>
                    <a:pt x="235681" y="90070"/>
                  </a:lnTo>
                  <a:lnTo>
                    <a:pt x="244411" y="133294"/>
                  </a:lnTo>
                  <a:lnTo>
                    <a:pt x="235681" y="176543"/>
                  </a:lnTo>
                  <a:lnTo>
                    <a:pt x="211873" y="211856"/>
                  </a:lnTo>
                  <a:lnTo>
                    <a:pt x="176560" y="235661"/>
                  </a:lnTo>
                  <a:lnTo>
                    <a:pt x="133315" y="244390"/>
                  </a:lnTo>
                  <a:lnTo>
                    <a:pt x="205271" y="244390"/>
                  </a:lnTo>
                  <a:lnTo>
                    <a:pt x="212048" y="240885"/>
                  </a:lnTo>
                  <a:lnTo>
                    <a:pt x="240898" y="212025"/>
                  </a:lnTo>
                  <a:lnTo>
                    <a:pt x="259816" y="175429"/>
                  </a:lnTo>
                  <a:lnTo>
                    <a:pt x="266609" y="133294"/>
                  </a:lnTo>
                  <a:lnTo>
                    <a:pt x="259816" y="91157"/>
                  </a:lnTo>
                  <a:lnTo>
                    <a:pt x="241000" y="54762"/>
                  </a:lnTo>
                  <a:lnTo>
                    <a:pt x="240898" y="54566"/>
                  </a:lnTo>
                  <a:lnTo>
                    <a:pt x="212048" y="25713"/>
                  </a:lnTo>
                  <a:lnTo>
                    <a:pt x="205289" y="22219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16503" y="1049445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79">
                  <a:moveTo>
                    <a:pt x="23674" y="0"/>
                  </a:moveTo>
                  <a:lnTo>
                    <a:pt x="649" y="4701"/>
                  </a:lnTo>
                  <a:lnTo>
                    <a:pt x="240" y="9067"/>
                  </a:lnTo>
                  <a:lnTo>
                    <a:pt x="0" y="13507"/>
                  </a:lnTo>
                  <a:lnTo>
                    <a:pt x="0" y="22009"/>
                  </a:lnTo>
                  <a:lnTo>
                    <a:pt x="178" y="25999"/>
                  </a:lnTo>
                  <a:lnTo>
                    <a:pt x="534" y="29936"/>
                  </a:lnTo>
                  <a:lnTo>
                    <a:pt x="22501" y="25936"/>
                  </a:lnTo>
                  <a:lnTo>
                    <a:pt x="22323" y="23308"/>
                  </a:lnTo>
                  <a:lnTo>
                    <a:pt x="22219" y="20659"/>
                  </a:lnTo>
                  <a:lnTo>
                    <a:pt x="22219" y="11842"/>
                  </a:lnTo>
                  <a:lnTo>
                    <a:pt x="22721" y="5842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5478" y="10379572"/>
              <a:ext cx="168434" cy="1453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849816" y="10379113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4" h="28575">
                  <a:moveTo>
                    <a:pt x="3130" y="0"/>
                  </a:moveTo>
                  <a:lnTo>
                    <a:pt x="0" y="0"/>
                  </a:lnTo>
                  <a:lnTo>
                    <a:pt x="10010" y="22679"/>
                  </a:lnTo>
                  <a:lnTo>
                    <a:pt x="16710" y="23478"/>
                  </a:lnTo>
                  <a:lnTo>
                    <a:pt x="23282" y="24672"/>
                  </a:lnTo>
                  <a:lnTo>
                    <a:pt x="29711" y="26246"/>
                  </a:lnTo>
                  <a:lnTo>
                    <a:pt x="35988" y="28187"/>
                  </a:lnTo>
                  <a:lnTo>
                    <a:pt x="35098" y="4670"/>
                  </a:lnTo>
                  <a:lnTo>
                    <a:pt x="28804" y="3119"/>
                  </a:lnTo>
                  <a:lnTo>
                    <a:pt x="22407" y="1874"/>
                  </a:lnTo>
                  <a:lnTo>
                    <a:pt x="15909" y="935"/>
                  </a:lnTo>
                  <a:lnTo>
                    <a:pt x="9308" y="30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718658" y="9501813"/>
            <a:ext cx="756285" cy="191770"/>
            <a:chOff x="3718658" y="9501813"/>
            <a:chExt cx="756285" cy="191770"/>
          </a:xfrm>
        </p:grpSpPr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8658" y="9501813"/>
              <a:ext cx="133734" cy="19118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891851" y="9544233"/>
              <a:ext cx="109855" cy="146050"/>
            </a:xfrm>
            <a:custGeom>
              <a:avLst/>
              <a:gdLst/>
              <a:ahLst/>
              <a:cxnLst/>
              <a:rect l="l" t="t" r="r" b="b"/>
              <a:pathLst>
                <a:path w="109854" h="146050">
                  <a:moveTo>
                    <a:pt x="109499" y="123190"/>
                  </a:moveTo>
                  <a:lnTo>
                    <a:pt x="25704" y="123190"/>
                  </a:lnTo>
                  <a:lnTo>
                    <a:pt x="25704" y="83820"/>
                  </a:lnTo>
                  <a:lnTo>
                    <a:pt x="99060" y="83820"/>
                  </a:lnTo>
                  <a:lnTo>
                    <a:pt x="99060" y="60960"/>
                  </a:lnTo>
                  <a:lnTo>
                    <a:pt x="25704" y="60960"/>
                  </a:lnTo>
                  <a:lnTo>
                    <a:pt x="25704" y="22860"/>
                  </a:lnTo>
                  <a:lnTo>
                    <a:pt x="108458" y="22860"/>
                  </a:lnTo>
                  <a:lnTo>
                    <a:pt x="10845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60960"/>
                  </a:lnTo>
                  <a:lnTo>
                    <a:pt x="0" y="83820"/>
                  </a:lnTo>
                  <a:lnTo>
                    <a:pt x="0" y="123190"/>
                  </a:lnTo>
                  <a:lnTo>
                    <a:pt x="0" y="146050"/>
                  </a:lnTo>
                  <a:lnTo>
                    <a:pt x="109499" y="146050"/>
                  </a:lnTo>
                  <a:lnTo>
                    <a:pt x="109499" y="1231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4343" y="9542160"/>
              <a:ext cx="113253" cy="1504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0427" y="9502037"/>
              <a:ext cx="284149" cy="18847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718690" y="9788646"/>
            <a:ext cx="617855" cy="151765"/>
            <a:chOff x="3718690" y="9788646"/>
            <a:chExt cx="617855" cy="151765"/>
          </a:xfrm>
        </p:grpSpPr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8690" y="9788646"/>
              <a:ext cx="152937" cy="15126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15247" y="9791111"/>
              <a:ext cx="241952" cy="1462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92282" y="9791147"/>
              <a:ext cx="143775" cy="146267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385972" y="9748946"/>
            <a:ext cx="790575" cy="191135"/>
            <a:chOff x="4385972" y="9748946"/>
            <a:chExt cx="790575" cy="191135"/>
          </a:xfrm>
        </p:grpSpPr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5972" y="9791132"/>
              <a:ext cx="113263" cy="14626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539327" y="9791136"/>
              <a:ext cx="26034" cy="146685"/>
            </a:xfrm>
            <a:custGeom>
              <a:avLst/>
              <a:gdLst/>
              <a:ahLst/>
              <a:cxnLst/>
              <a:rect l="l" t="t" r="r" b="b"/>
              <a:pathLst>
                <a:path w="26035" h="146684">
                  <a:moveTo>
                    <a:pt x="25674" y="0"/>
                  </a:moveTo>
                  <a:lnTo>
                    <a:pt x="0" y="0"/>
                  </a:lnTo>
                  <a:lnTo>
                    <a:pt x="0" y="146267"/>
                  </a:lnTo>
                  <a:lnTo>
                    <a:pt x="25674" y="146267"/>
                  </a:lnTo>
                  <a:lnTo>
                    <a:pt x="25674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6334" y="9789068"/>
              <a:ext cx="113253" cy="15043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02181" y="9791151"/>
              <a:ext cx="96143" cy="1483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92401" y="9748946"/>
              <a:ext cx="284149" cy="18847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712589" y="9995821"/>
            <a:ext cx="817880" cy="191135"/>
            <a:chOff x="3712589" y="9995821"/>
            <a:chExt cx="817880" cy="19113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2589" y="9995821"/>
              <a:ext cx="304660" cy="1895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52316" y="10038036"/>
              <a:ext cx="121828" cy="1462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09208" y="10035554"/>
              <a:ext cx="152958" cy="15126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05818" y="10038049"/>
              <a:ext cx="124310" cy="146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3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5" name="object 15">
            <a:extLst>
              <a:ext uri="{FF2B5EF4-FFF2-40B4-BE49-F238E27FC236}">
                <a16:creationId xmlns:a16="http://schemas.microsoft.com/office/drawing/2014/main" id="{44506879-740B-2B48-225C-FCF5B3BF102A}"/>
              </a:ext>
            </a:extLst>
          </p:cNvPr>
          <p:cNvSpPr/>
          <p:nvPr/>
        </p:nvSpPr>
        <p:spPr>
          <a:xfrm>
            <a:off x="2698661" y="9846773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13" name="Nadpis 12">
            <a:extLst>
              <a:ext uri="{FF2B5EF4-FFF2-40B4-BE49-F238E27FC236}">
                <a16:creationId xmlns:a16="http://schemas.microsoft.com/office/drawing/2014/main" id="{5858B297-A98A-8988-C0FB-47A22AB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" name="Obrázek 14" descr="Obsah obrázku text, mapa, diagram, snímek obrazovky&#10;&#10;Popis se vygeneroval automaticky.">
            <a:extLst>
              <a:ext uri="{FF2B5EF4-FFF2-40B4-BE49-F238E27FC236}">
                <a16:creationId xmlns:a16="http://schemas.microsoft.com/office/drawing/2014/main" id="{847115FB-C6AE-A659-E71D-978BBADAB1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98160" y="1435930"/>
            <a:ext cx="15904048" cy="88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0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4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5" name="object 15">
            <a:extLst>
              <a:ext uri="{FF2B5EF4-FFF2-40B4-BE49-F238E27FC236}">
                <a16:creationId xmlns:a16="http://schemas.microsoft.com/office/drawing/2014/main" id="{44506879-740B-2B48-225C-FCF5B3BF102A}"/>
              </a:ext>
            </a:extLst>
          </p:cNvPr>
          <p:cNvSpPr/>
          <p:nvPr/>
        </p:nvSpPr>
        <p:spPr>
          <a:xfrm>
            <a:off x="2698661" y="9846773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13" name="Nadpis 12">
            <a:extLst>
              <a:ext uri="{FF2B5EF4-FFF2-40B4-BE49-F238E27FC236}">
                <a16:creationId xmlns:a16="http://schemas.microsoft.com/office/drawing/2014/main" id="{B392B0EF-A18F-9504-21C2-35A4E2B0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669" y="129143"/>
            <a:ext cx="12081760" cy="630942"/>
          </a:xfrm>
        </p:spPr>
        <p:txBody>
          <a:bodyPr wrap="square" lIns="0" tIns="0" rIns="0" bIns="0" anchor="t">
            <a:spAutoFit/>
          </a:bodyPr>
          <a:lstStyle/>
          <a:p>
            <a:r>
              <a:rPr lang="cs-CZ" err="1"/>
              <a:t>Karnosin</a:t>
            </a:r>
            <a:r>
              <a:rPr lang="cs-CZ"/>
              <a:t> a jeho determinanty</a:t>
            </a:r>
          </a:p>
        </p:txBody>
      </p:sp>
      <p:pic>
        <p:nvPicPr>
          <p:cNvPr id="14" name="Obrázek 13" descr="Obsah obrázku text, snímek obrazovky&#10;&#10;Popis se vygeneroval automaticky.">
            <a:extLst>
              <a:ext uri="{FF2B5EF4-FFF2-40B4-BE49-F238E27FC236}">
                <a16:creationId xmlns:a16="http://schemas.microsoft.com/office/drawing/2014/main" id="{15636CB0-28F2-7C21-805E-5C34BC07C2F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70248" y="1214397"/>
            <a:ext cx="15632712" cy="86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6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656" y="452280"/>
            <a:ext cx="12081760" cy="1629396"/>
          </a:xfrm>
          <a:prstGeom prst="rect">
            <a:avLst/>
          </a:prstGeom>
        </p:spPr>
        <p:txBody>
          <a:bodyPr vert="horz" wrap="square" lIns="0" tIns="363958" rIns="0" bIns="0" rtlCol="0" anchor="t">
            <a:spAutoFit/>
          </a:bodyPr>
          <a:lstStyle/>
          <a:p>
            <a:pPr algn="just"/>
            <a:r>
              <a:rPr lang="cs" b="1" spc="-10">
                <a:latin typeface="Calibri"/>
                <a:cs typeface="Calibri"/>
              </a:rPr>
              <a:t>METODIKA</a:t>
            </a:r>
            <a:r>
              <a:rPr lang="cs" spc="-10">
                <a:latin typeface="Calibri"/>
                <a:cs typeface="Calibri"/>
              </a:rPr>
              <a:t> </a:t>
            </a:r>
            <a:br>
              <a:rPr lang="cs" spc="-10">
                <a:latin typeface="Calibri"/>
                <a:cs typeface="Calibri"/>
              </a:rPr>
            </a:br>
            <a:endParaRPr lang="cs" spc="-1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1240" y="2233525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5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B52414-CCDA-A858-B399-6839C0AFA9A3}"/>
              </a:ext>
            </a:extLst>
          </p:cNvPr>
          <p:cNvSpPr txBox="1"/>
          <p:nvPr/>
        </p:nvSpPr>
        <p:spPr>
          <a:xfrm>
            <a:off x="5071590" y="2448859"/>
            <a:ext cx="6221628" cy="92332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b="1">
                <a:latin typeface="Calibri"/>
                <a:cs typeface="Calibri"/>
              </a:rPr>
              <a:t>Soubor</a:t>
            </a:r>
            <a:r>
              <a:rPr lang="cs-CZ" sz="2800" b="1">
                <a:latin typeface="Calibri"/>
                <a:cs typeface="Calibri"/>
              </a:rPr>
              <a:t> </a:t>
            </a:r>
            <a:r>
              <a:rPr lang="cs-CZ" sz="2800">
                <a:latin typeface="Aptos"/>
                <a:cs typeface="Calibri"/>
              </a:rPr>
              <a:t>n = 48</a:t>
            </a:r>
            <a:endParaRPr lang="en-US" sz="2800">
              <a:latin typeface="Calibri"/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cs-CZ" sz="2800">
                <a:latin typeface="Calibri"/>
                <a:cs typeface="Calibri"/>
              </a:rPr>
              <a:t>heterogenita souboru (elitní a </a:t>
            </a:r>
            <a:r>
              <a:rPr lang="cs-CZ" sz="2800" err="1">
                <a:latin typeface="Calibri"/>
                <a:cs typeface="Calibri"/>
              </a:rPr>
              <a:t>subelitní</a:t>
            </a:r>
            <a:r>
              <a:rPr lang="cs-CZ" sz="2800">
                <a:latin typeface="Calibri"/>
                <a:cs typeface="Calibri"/>
              </a:rPr>
              <a:t>)</a:t>
            </a:r>
            <a:endParaRPr lang="en-US" sz="2800">
              <a:latin typeface="Calibri"/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cs-CZ" sz="2800">
                <a:latin typeface="Calibri"/>
                <a:cs typeface="Calibri"/>
              </a:rPr>
              <a:t>Skupiny dle sportů/disciplín </a:t>
            </a:r>
          </a:p>
          <a:p>
            <a:pPr marL="285750" indent="-285750" algn="l">
              <a:buFont typeface="Arial,Sans-Serif"/>
              <a:buChar char="•"/>
            </a:pPr>
            <a:endParaRPr lang="cs-CZ" sz="2800">
              <a:latin typeface="Calibri"/>
              <a:cs typeface="Calibri"/>
            </a:endParaRPr>
          </a:p>
          <a:p>
            <a:pPr algn="l"/>
            <a:r>
              <a:rPr lang="cs-CZ" sz="3200" b="1">
                <a:latin typeface="Calibri"/>
                <a:cs typeface="Calibri"/>
              </a:rPr>
              <a:t>Objektivita</a:t>
            </a:r>
            <a:endParaRPr lang="en-US" sz="3200" b="1">
              <a:latin typeface="Calibri"/>
              <a:cs typeface="Calibri"/>
            </a:endParaRPr>
          </a:p>
          <a:p>
            <a:pPr algn="l"/>
            <a:r>
              <a:rPr lang="cs-CZ" sz="2800">
                <a:latin typeface="Calibri"/>
                <a:cs typeface="Calibri"/>
              </a:rPr>
              <a:t>"r" s </a:t>
            </a:r>
            <a:r>
              <a:rPr lang="cs-CZ" sz="2800" err="1">
                <a:latin typeface="Calibri"/>
                <a:cs typeface="Calibri"/>
              </a:rPr>
              <a:t>Bosco</a:t>
            </a:r>
            <a:r>
              <a:rPr lang="cs-CZ" sz="2800">
                <a:latin typeface="Calibri"/>
                <a:cs typeface="Calibri"/>
              </a:rPr>
              <a:t> </a:t>
            </a:r>
            <a:r>
              <a:rPr lang="cs-CZ" sz="2800" err="1">
                <a:latin typeface="Calibri"/>
                <a:cs typeface="Calibri"/>
              </a:rPr>
              <a:t>jump</a:t>
            </a:r>
            <a:r>
              <a:rPr lang="cs-CZ" sz="2800">
                <a:latin typeface="Calibri"/>
                <a:cs typeface="Calibri"/>
              </a:rPr>
              <a:t> test (P15; PU = P15-P60)</a:t>
            </a:r>
            <a:endParaRPr lang="en-US" sz="2800">
              <a:latin typeface="Calibri"/>
              <a:cs typeface="Calibri"/>
            </a:endParaRPr>
          </a:p>
          <a:p>
            <a:pPr algn="l"/>
            <a:endParaRPr lang="cs-CZ" sz="3200" b="1"/>
          </a:p>
          <a:p>
            <a:pPr algn="l"/>
            <a:r>
              <a:rPr lang="cs-CZ" sz="3200" b="1"/>
              <a:t>Akvizice MRS dat</a:t>
            </a:r>
            <a:endParaRPr lang="cs-CZ"/>
          </a:p>
          <a:p>
            <a:pPr algn="l"/>
            <a:r>
              <a:rPr lang="cs-CZ" sz="2800" u="sng">
                <a:solidFill>
                  <a:srgbClr val="000000"/>
                </a:solidFill>
                <a:latin typeface="Aptos"/>
              </a:rPr>
              <a:t>Vybavení:</a:t>
            </a:r>
          </a:p>
          <a:p>
            <a:pPr algn="l"/>
            <a:r>
              <a:rPr lang="cs-CZ" sz="2800">
                <a:solidFill>
                  <a:srgbClr val="000000"/>
                </a:solidFill>
                <a:latin typeface="Aptos"/>
              </a:rPr>
              <a:t>3T MR skener</a:t>
            </a:r>
          </a:p>
          <a:p>
            <a:pPr algn="l"/>
            <a:r>
              <a:rPr lang="cs-CZ" sz="2800">
                <a:solidFill>
                  <a:srgbClr val="000000"/>
                </a:solidFill>
                <a:latin typeface="Aptos"/>
              </a:rPr>
              <a:t>15ch kolenní cívka (</a:t>
            </a:r>
            <a:r>
              <a:rPr lang="cs-CZ" sz="2800" err="1">
                <a:solidFill>
                  <a:srgbClr val="000000"/>
                </a:solidFill>
                <a:latin typeface="Aptos"/>
              </a:rPr>
              <a:t>Tx</a:t>
            </a:r>
            <a:r>
              <a:rPr lang="cs-CZ" sz="2800">
                <a:solidFill>
                  <a:srgbClr val="000000"/>
                </a:solidFill>
                <a:latin typeface="Aptos"/>
              </a:rPr>
              <a:t>/</a:t>
            </a:r>
            <a:r>
              <a:rPr lang="cs-CZ" sz="2800" err="1">
                <a:solidFill>
                  <a:srgbClr val="000000"/>
                </a:solidFill>
                <a:latin typeface="Aptos"/>
              </a:rPr>
              <a:t>Rx</a:t>
            </a:r>
            <a:r>
              <a:rPr lang="cs-CZ" sz="2800">
                <a:solidFill>
                  <a:srgbClr val="000000"/>
                </a:solidFill>
                <a:latin typeface="Aptos"/>
              </a:rPr>
              <a:t>)</a:t>
            </a:r>
          </a:p>
          <a:p>
            <a:pPr lvl="1" algn="l"/>
            <a:endParaRPr lang="cs-CZ" sz="2800">
              <a:solidFill>
                <a:srgbClr val="000000"/>
              </a:solidFill>
              <a:latin typeface="Aptos"/>
            </a:endParaRPr>
          </a:p>
          <a:p>
            <a:pPr lvl="1" algn="l"/>
            <a:r>
              <a:rPr lang="cs-CZ" sz="2800" u="sng">
                <a:solidFill>
                  <a:srgbClr val="000000"/>
                </a:solidFill>
                <a:latin typeface="Aptos"/>
              </a:rPr>
              <a:t>Měření:</a:t>
            </a:r>
          </a:p>
          <a:p>
            <a:pPr lvl="1" algn="l"/>
            <a:r>
              <a:rPr lang="cs-CZ" sz="2800" err="1">
                <a:solidFill>
                  <a:srgbClr val="000000"/>
                </a:solidFill>
                <a:latin typeface="Aptos"/>
              </a:rPr>
              <a:t>Vastus</a:t>
            </a:r>
            <a:r>
              <a:rPr lang="cs-CZ" sz="2800">
                <a:solidFill>
                  <a:srgbClr val="000000"/>
                </a:solidFill>
                <a:latin typeface="Aptos"/>
              </a:rPr>
              <a:t> </a:t>
            </a:r>
            <a:r>
              <a:rPr lang="cs-CZ" sz="2800" err="1">
                <a:solidFill>
                  <a:srgbClr val="000000"/>
                </a:solidFill>
                <a:latin typeface="Aptos"/>
              </a:rPr>
              <a:t>medialis</a:t>
            </a:r>
            <a:r>
              <a:rPr lang="cs-CZ" sz="2800">
                <a:solidFill>
                  <a:srgbClr val="000000"/>
                </a:solidFill>
                <a:latin typeface="Aptos"/>
              </a:rPr>
              <a:t>, dominantní odrazová noha</a:t>
            </a:r>
            <a:endParaRPr lang="cs-CZ" sz="2800" err="1"/>
          </a:p>
          <a:p>
            <a:pPr lvl="1" algn="l"/>
            <a:r>
              <a:rPr lang="cs-CZ" sz="2800" u="sng">
                <a:solidFill>
                  <a:srgbClr val="000000"/>
                </a:solidFill>
                <a:latin typeface="Aptos"/>
              </a:rPr>
              <a:t>Nastavení:</a:t>
            </a:r>
          </a:p>
          <a:p>
            <a:pPr lvl="1" algn="l"/>
            <a:r>
              <a:rPr lang="cs-CZ" sz="2800">
                <a:solidFill>
                  <a:srgbClr val="000000"/>
                </a:solidFill>
                <a:latin typeface="Aptos"/>
              </a:rPr>
              <a:t>MRS </a:t>
            </a:r>
            <a:r>
              <a:rPr lang="cs-CZ" sz="2800" err="1">
                <a:solidFill>
                  <a:srgbClr val="000000"/>
                </a:solidFill>
                <a:latin typeface="Aptos"/>
              </a:rPr>
              <a:t>voxelu</a:t>
            </a:r>
            <a:r>
              <a:rPr lang="cs-CZ" sz="2800">
                <a:solidFill>
                  <a:srgbClr val="000000"/>
                </a:solidFill>
                <a:latin typeface="Aptos"/>
              </a:rPr>
              <a:t>: 17 cm3 (28 x 15 x 40 mm). </a:t>
            </a:r>
            <a:endParaRPr lang="cs-CZ"/>
          </a:p>
          <a:p>
            <a:pPr lvl="1" algn="l"/>
            <a:r>
              <a:rPr lang="cs-CZ" sz="2800">
                <a:solidFill>
                  <a:srgbClr val="000000"/>
                </a:solidFill>
                <a:latin typeface="Aptos"/>
              </a:rPr>
              <a:t>TR=2s, TE=30ms, </a:t>
            </a:r>
            <a:endParaRPr lang="cs-CZ">
              <a:solidFill>
                <a:srgbClr val="000000"/>
              </a:solidFill>
            </a:endParaRPr>
          </a:p>
          <a:p>
            <a:pPr lvl="1" algn="l"/>
            <a:r>
              <a:rPr lang="cs-CZ" sz="2800">
                <a:solidFill>
                  <a:srgbClr val="000000"/>
                </a:solidFill>
                <a:latin typeface="Aptos"/>
              </a:rPr>
              <a:t>NA=128, TA=4:26</a:t>
            </a:r>
            <a:endParaRPr lang="cs-CZ"/>
          </a:p>
          <a:p>
            <a:pPr marL="285750" indent="-285750" algn="l">
              <a:buFont typeface="Arial"/>
              <a:buChar char="•"/>
            </a:pPr>
            <a:endParaRPr lang="cs-CZ" sz="2800">
              <a:solidFill>
                <a:srgbClr val="000000"/>
              </a:solidFill>
            </a:endParaRPr>
          </a:p>
          <a:p>
            <a:pPr algn="l"/>
            <a:endParaRPr lang="cs-CZ">
              <a:solidFill>
                <a:srgbClr val="000000"/>
              </a:solidFill>
            </a:endParaRP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86858A10-0E6D-8AAD-D837-D32E8A55AEB8}"/>
              </a:ext>
            </a:extLst>
          </p:cNvPr>
          <p:cNvSpPr txBox="1"/>
          <p:nvPr/>
        </p:nvSpPr>
        <p:spPr>
          <a:xfrm>
            <a:off x="11643480" y="3779332"/>
            <a:ext cx="7598908" cy="70788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b="1"/>
              <a:t>Zpracování MRS dat</a:t>
            </a:r>
          </a:p>
          <a:p>
            <a:pPr algn="l"/>
            <a:r>
              <a:rPr lang="cs-CZ" sz="2800">
                <a:solidFill>
                  <a:srgbClr val="000000"/>
                </a:solidFill>
                <a:latin typeface="Aptos"/>
              </a:rPr>
              <a:t>Export dat z MR a zpracování v programu </a:t>
            </a:r>
            <a:r>
              <a:rPr lang="cs-CZ" sz="2800" err="1">
                <a:solidFill>
                  <a:srgbClr val="000000"/>
                </a:solidFill>
                <a:latin typeface="Aptos"/>
              </a:rPr>
              <a:t>jMRUI</a:t>
            </a:r>
            <a:r>
              <a:rPr lang="cs-CZ" sz="2800">
                <a:solidFill>
                  <a:srgbClr val="000000"/>
                </a:solidFill>
                <a:latin typeface="Aptos"/>
              </a:rPr>
              <a:t>.</a:t>
            </a:r>
            <a:endParaRPr lang="cs-CZ" sz="2400" err="1">
              <a:solidFill>
                <a:srgbClr val="000000"/>
              </a:solidFill>
              <a:latin typeface="Aptos"/>
            </a:endParaRPr>
          </a:p>
          <a:p>
            <a:pPr marL="514350" indent="-514350" algn="l">
              <a:buAutoNum type="arabicPeriod"/>
            </a:pPr>
            <a:r>
              <a:rPr lang="cs-CZ" sz="2800">
                <a:solidFill>
                  <a:srgbClr val="000000"/>
                </a:solidFill>
                <a:latin typeface="Aptos"/>
              </a:rPr>
              <a:t>Korekce vířivých proudů (ECC)</a:t>
            </a:r>
          </a:p>
          <a:p>
            <a:pPr marL="514350" indent="-514350" algn="l">
              <a:buAutoNum type="arabicPeriod"/>
            </a:pPr>
            <a:r>
              <a:rPr lang="cs-CZ" sz="2800">
                <a:solidFill>
                  <a:srgbClr val="000000"/>
                </a:solidFill>
                <a:latin typeface="Aptos"/>
              </a:rPr>
              <a:t>Ořez krajních bodů (vyhlazení zobrazení)</a:t>
            </a:r>
          </a:p>
          <a:p>
            <a:pPr marL="514350" indent="-514350" algn="l">
              <a:buAutoNum type="arabicPeriod"/>
            </a:pPr>
            <a:r>
              <a:rPr lang="cs-CZ" sz="2800">
                <a:solidFill>
                  <a:srgbClr val="000000"/>
                </a:solidFill>
                <a:latin typeface="Aptos"/>
              </a:rPr>
              <a:t>Frekvenční korekce</a:t>
            </a:r>
          </a:p>
          <a:p>
            <a:pPr marL="514350" indent="-514350" algn="l">
              <a:buAutoNum type="arabicPeriod"/>
            </a:pPr>
            <a:r>
              <a:rPr lang="cs-CZ" sz="2800">
                <a:solidFill>
                  <a:srgbClr val="000000"/>
                </a:solidFill>
                <a:latin typeface="Aptos"/>
              </a:rPr>
              <a:t>Kalibrace osy x</a:t>
            </a:r>
          </a:p>
          <a:p>
            <a:pPr marL="514350" indent="-514350" algn="l">
              <a:buAutoNum type="arabicPeriod"/>
            </a:pPr>
            <a:r>
              <a:rPr lang="cs-CZ" sz="2800">
                <a:solidFill>
                  <a:srgbClr val="000000"/>
                </a:solidFill>
                <a:latin typeface="Aptos"/>
              </a:rPr>
              <a:t>Zpracování nástrojem AQSES</a:t>
            </a:r>
          </a:p>
          <a:p>
            <a:pPr algn="l"/>
            <a:endParaRPr lang="cs-CZ" sz="2800">
              <a:solidFill>
                <a:srgbClr val="000000"/>
              </a:solidFill>
              <a:latin typeface="Aptos"/>
            </a:endParaRPr>
          </a:p>
          <a:p>
            <a:pPr algn="l"/>
            <a:r>
              <a:rPr lang="cs-CZ" sz="2800">
                <a:solidFill>
                  <a:srgbClr val="000000"/>
                </a:solidFill>
                <a:latin typeface="Aptos"/>
              </a:rPr>
              <a:t>Kontrola kvality dat.</a:t>
            </a:r>
          </a:p>
          <a:p>
            <a:pPr algn="l"/>
            <a:r>
              <a:rPr lang="cs-CZ" sz="2800">
                <a:solidFill>
                  <a:srgbClr val="000000"/>
                </a:solidFill>
                <a:latin typeface="Aptos"/>
              </a:rPr>
              <a:t>Výpočet koncentrace </a:t>
            </a:r>
            <a:r>
              <a:rPr lang="cs-CZ" sz="2800" err="1">
                <a:solidFill>
                  <a:srgbClr val="000000"/>
                </a:solidFill>
                <a:latin typeface="Aptos"/>
              </a:rPr>
              <a:t>karnosinu</a:t>
            </a:r>
            <a:r>
              <a:rPr lang="cs-CZ" sz="2800">
                <a:solidFill>
                  <a:srgbClr val="000000"/>
                </a:solidFill>
                <a:latin typeface="Aptos"/>
              </a:rPr>
              <a:t>.</a:t>
            </a:r>
          </a:p>
          <a:p>
            <a:pPr algn="l">
              <a:buFontTx/>
              <a:buAutoNum type="arabicPeriod"/>
            </a:pPr>
            <a:endParaRPr lang="cs-CZ" sz="2800">
              <a:solidFill>
                <a:srgbClr val="000000"/>
              </a:solidFill>
              <a:latin typeface="Aptos"/>
            </a:endParaRPr>
          </a:p>
          <a:p>
            <a:pPr algn="l">
              <a:buFontTx/>
              <a:buAutoNum type="arabicPeriod"/>
            </a:pPr>
            <a:endParaRPr lang="cs-CZ" sz="2800">
              <a:solidFill>
                <a:srgbClr val="000000"/>
              </a:solidFill>
              <a:latin typeface="Aptos"/>
            </a:endParaRPr>
          </a:p>
          <a:p>
            <a:pPr algn="l">
              <a:buFontTx/>
              <a:buAutoNum type="arabicPeriod"/>
            </a:pPr>
            <a:endParaRPr lang="cs-CZ" sz="2800">
              <a:solidFill>
                <a:srgbClr val="000000"/>
              </a:solidFill>
              <a:latin typeface="Aptos"/>
            </a:endParaRPr>
          </a:p>
          <a:p>
            <a:pPr algn="l">
              <a:buAutoNum type="arabicPeriod"/>
            </a:pPr>
            <a:endParaRPr lang="cs-CZ" sz="2000">
              <a:solidFill>
                <a:srgbClr val="000000"/>
              </a:solidFill>
              <a:latin typeface="Aptos"/>
            </a:endParaRPr>
          </a:p>
          <a:p>
            <a:pPr algn="l">
              <a:buAutoNum type="arabicPeriod"/>
            </a:pPr>
            <a:endParaRPr lang="cs-CZ" sz="2000">
              <a:solidFill>
                <a:srgbClr val="000000"/>
              </a:solidFill>
              <a:latin typeface="Aptos"/>
            </a:endParaRPr>
          </a:p>
          <a:p>
            <a:pPr marL="285750" indent="-285750" algn="l">
              <a:buAutoNum type="arabicPeriod"/>
            </a:pPr>
            <a:endParaRPr lang="cs-CZ" sz="2800">
              <a:solidFill>
                <a:srgbClr val="000000"/>
              </a:solidFill>
            </a:endParaRPr>
          </a:p>
          <a:p>
            <a:pPr algn="l"/>
            <a:endParaRPr lang="cs-CZ">
              <a:solidFill>
                <a:srgbClr val="000000"/>
              </a:solidFill>
            </a:endParaRPr>
          </a:p>
        </p:txBody>
      </p:sp>
      <p:pic>
        <p:nvPicPr>
          <p:cNvPr id="64" name="Obrázek 63" descr="Obsah obrázku text, Písmo, řada/pruh, snímek obrazovky&#10;&#10;Popis se vygeneroval automaticky.">
            <a:extLst>
              <a:ext uri="{FF2B5EF4-FFF2-40B4-BE49-F238E27FC236}">
                <a16:creationId xmlns:a16="http://schemas.microsoft.com/office/drawing/2014/main" id="{CF9FEA72-5928-E3FF-C31C-B83E57C4FE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88143" y="8790777"/>
            <a:ext cx="7961753" cy="1057275"/>
          </a:xfrm>
          <a:prstGeom prst="rect">
            <a:avLst/>
          </a:prstGeom>
        </p:spPr>
      </p:pic>
      <p:pic>
        <p:nvPicPr>
          <p:cNvPr id="66" name="Obrázek 65" descr="Obsah obrázku text, snímek obrazovky, 3d modelování, Grafický software&#10;&#10;Popis se vygeneroval automaticky.">
            <a:extLst>
              <a:ext uri="{FF2B5EF4-FFF2-40B4-BE49-F238E27FC236}">
                <a16:creationId xmlns:a16="http://schemas.microsoft.com/office/drawing/2014/main" id="{E9E33C7E-32FA-4C55-8DF3-FD5E7FED196C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39044" r="21549" b="182"/>
          <a:stretch/>
        </p:blipFill>
        <p:spPr>
          <a:xfrm>
            <a:off x="700310" y="3085124"/>
            <a:ext cx="4153780" cy="8020986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7B5F6BA8-B193-0EFB-65F8-01E24B0A621E}"/>
              </a:ext>
            </a:extLst>
          </p:cNvPr>
          <p:cNvSpPr txBox="1">
            <a:spLocks/>
          </p:cNvSpPr>
          <p:nvPr/>
        </p:nvSpPr>
        <p:spPr>
          <a:xfrm>
            <a:off x="1808480" y="1170641"/>
            <a:ext cx="15936890" cy="1629396"/>
          </a:xfrm>
          <a:prstGeom prst="rect">
            <a:avLst/>
          </a:prstGeom>
        </p:spPr>
        <p:txBody>
          <a:bodyPr vert="horz" wrap="square" lIns="0" tIns="363958" rIns="0" bIns="0" rtlCol="0" anchor="t">
            <a:spAutoFit/>
          </a:bodyPr>
          <a:lstStyle>
            <a:lvl1pPr>
              <a:defRPr sz="4100" b="0" i="0">
                <a:solidFill>
                  <a:srgbClr val="C59C58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algn="just"/>
            <a:r>
              <a:rPr lang="cs" spc="-10" dirty="0">
                <a:latin typeface="Calibri"/>
                <a:cs typeface="Calibri"/>
              </a:rPr>
              <a:t>VYŠETŘENÍ SVALOVÉ TYPOLOGIE (H-MRS) - Pilotní šetření</a:t>
            </a:r>
          </a:p>
          <a:p>
            <a:pPr algn="just"/>
            <a:r>
              <a:rPr lang="cs" spc="-10" dirty="0">
                <a:latin typeface="Calibri"/>
                <a:cs typeface="Calibri"/>
              </a:rPr>
              <a:t>2x GUIDELINE</a:t>
            </a:r>
          </a:p>
        </p:txBody>
      </p:sp>
    </p:spTree>
    <p:extLst>
      <p:ext uri="{BB962C8B-B14F-4D97-AF65-F5344CB8AC3E}">
        <p14:creationId xmlns:p14="http://schemas.microsoft.com/office/powerpoint/2010/main" val="289846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6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5" name="object 15">
            <a:extLst>
              <a:ext uri="{FF2B5EF4-FFF2-40B4-BE49-F238E27FC236}">
                <a16:creationId xmlns:a16="http://schemas.microsoft.com/office/drawing/2014/main" id="{44506879-740B-2B48-225C-FCF5B3BF102A}"/>
              </a:ext>
            </a:extLst>
          </p:cNvPr>
          <p:cNvSpPr/>
          <p:nvPr/>
        </p:nvSpPr>
        <p:spPr>
          <a:xfrm>
            <a:off x="2698661" y="9846773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rázek 10" descr="Obsah obrázku text, diagram, číslo, Písmo&#10;&#10;Popis se vygeneroval automaticky.">
            <a:extLst>
              <a:ext uri="{FF2B5EF4-FFF2-40B4-BE49-F238E27FC236}">
                <a16:creationId xmlns:a16="http://schemas.microsoft.com/office/drawing/2014/main" id="{BDB535FB-086B-84E9-6127-96BA232B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28" y="500941"/>
            <a:ext cx="7478367" cy="1055132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712" y="823936"/>
            <a:ext cx="9897694" cy="998454"/>
          </a:xfrm>
          <a:prstGeom prst="rect">
            <a:avLst/>
          </a:prstGeom>
        </p:spPr>
        <p:txBody>
          <a:bodyPr vert="horz" wrap="square" lIns="0" tIns="363958" rIns="0" bIns="0" rtlCol="0" anchor="t">
            <a:spAutoFit/>
          </a:bodyPr>
          <a:lstStyle/>
          <a:p>
            <a:pPr algn="just"/>
            <a:r>
              <a:rPr lang="cs" spc="-10">
                <a:latin typeface="Calibri"/>
                <a:cs typeface="Calibri"/>
              </a:rPr>
              <a:t>VÝSLEDKY MR SPEKTROSKOPIE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948D1A89-CC63-679E-FAFD-B53A484253DB}"/>
              </a:ext>
            </a:extLst>
          </p:cNvPr>
          <p:cNvSpPr txBox="1"/>
          <p:nvPr/>
        </p:nvSpPr>
        <p:spPr>
          <a:xfrm>
            <a:off x="8608198" y="1875053"/>
            <a:ext cx="9901993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b="1">
                <a:solidFill>
                  <a:srgbClr val="000000"/>
                </a:solidFill>
              </a:rPr>
              <a:t>Faktory ovlivňující výsledky</a:t>
            </a:r>
            <a:endParaRPr lang="cs-CZ"/>
          </a:p>
          <a:p>
            <a:pPr marL="285750" indent="-285750" algn="l"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</a:rPr>
              <a:t>genetika vs konverze</a:t>
            </a:r>
          </a:p>
          <a:p>
            <a:pPr marL="285750" indent="-285750" algn="l"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</a:rPr>
              <a:t>výběr měřeného svalu s ohledem na disciplínu (VM vs G vs ?)</a:t>
            </a:r>
            <a:endParaRPr lang="cs-CZ"/>
          </a:p>
          <a:p>
            <a:pPr marL="285750" indent="-285750" algn="l"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</a:rPr>
              <a:t>různorodost sportovních disciplín (vzhledem k celkovému počtu měřených sportovců)</a:t>
            </a:r>
          </a:p>
          <a:p>
            <a:pPr marL="285750" indent="-285750" algn="l"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</a:rPr>
              <a:t>stimulace (hypertrofie) určitého typu vláken (období přípravy)</a:t>
            </a:r>
          </a:p>
          <a:p>
            <a:pPr marL="285750" indent="-285750" algn="l"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</a:rPr>
              <a:t>suplementace Beta - alaninem</a:t>
            </a:r>
          </a:p>
          <a:p>
            <a:pPr algn="l"/>
            <a:endParaRPr lang="cs-CZ">
              <a:solidFill>
                <a:srgbClr val="000000"/>
              </a:solidFill>
            </a:endParaRP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E05CEFDC-1940-3D52-56EE-FB6E13096D00}"/>
              </a:ext>
            </a:extLst>
          </p:cNvPr>
          <p:cNvSpPr txBox="1"/>
          <p:nvPr/>
        </p:nvSpPr>
        <p:spPr>
          <a:xfrm>
            <a:off x="915225" y="5823925"/>
            <a:ext cx="9787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000">
                <a:solidFill>
                  <a:srgbClr val="E97132"/>
                </a:solidFill>
              </a:rPr>
              <a:t>Medián</a:t>
            </a:r>
          </a:p>
        </p:txBody>
      </p:sp>
      <p:pic>
        <p:nvPicPr>
          <p:cNvPr id="10" name="Obrázek 9" descr="Obsah obrázku diagram, řada/pruh, Vykreslený graf, design&#10;&#10;Popis se vygeneroval automaticky.">
            <a:extLst>
              <a:ext uri="{FF2B5EF4-FFF2-40B4-BE49-F238E27FC236}">
                <a16:creationId xmlns:a16="http://schemas.microsoft.com/office/drawing/2014/main" id="{A3B9F2EC-C74D-FA59-9BFF-4F9B019988F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52171" y="4970891"/>
            <a:ext cx="9711357" cy="6060087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C300EB04-95B2-4C14-8EB1-AD03843F8742}"/>
              </a:ext>
            </a:extLst>
          </p:cNvPr>
          <p:cNvSpPr/>
          <p:nvPr/>
        </p:nvSpPr>
        <p:spPr>
          <a:xfrm>
            <a:off x="854314" y="7413523"/>
            <a:ext cx="1507540" cy="16124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79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7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5" name="object 15">
            <a:extLst>
              <a:ext uri="{FF2B5EF4-FFF2-40B4-BE49-F238E27FC236}">
                <a16:creationId xmlns:a16="http://schemas.microsoft.com/office/drawing/2014/main" id="{44506879-740B-2B48-225C-FCF5B3BF102A}"/>
              </a:ext>
            </a:extLst>
          </p:cNvPr>
          <p:cNvSpPr/>
          <p:nvPr/>
        </p:nvSpPr>
        <p:spPr>
          <a:xfrm>
            <a:off x="2679091" y="10081503"/>
            <a:ext cx="11677512" cy="215229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5715" y="237110"/>
            <a:ext cx="9897694" cy="998454"/>
          </a:xfrm>
          <a:prstGeom prst="rect">
            <a:avLst/>
          </a:prstGeom>
        </p:spPr>
        <p:txBody>
          <a:bodyPr vert="horz" wrap="square" lIns="0" tIns="363958" rIns="0" bIns="0" rtlCol="0" anchor="t">
            <a:spAutoFit/>
          </a:bodyPr>
          <a:lstStyle/>
          <a:p>
            <a:pPr algn="just"/>
            <a:r>
              <a:rPr lang="cs" spc="-10">
                <a:latin typeface="Calibri"/>
                <a:cs typeface="Calibri"/>
              </a:rPr>
              <a:t>VÝSLEDKY MR SPEKTROSKOPIE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pic>
        <p:nvPicPr>
          <p:cNvPr id="12" name="Obrázek 11" descr="Obsah obrázku řada/pruh, snímek obrazovky, diagram, text&#10;&#10;Popis se vygeneroval automaticky.">
            <a:extLst>
              <a:ext uri="{FF2B5EF4-FFF2-40B4-BE49-F238E27FC236}">
                <a16:creationId xmlns:a16="http://schemas.microsoft.com/office/drawing/2014/main" id="{BFA32780-A239-B7E9-2E16-44721B5B07F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5843" y="1445064"/>
            <a:ext cx="9633055" cy="569658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C7E7E84-E937-AB3D-A093-72AAF643351D}"/>
              </a:ext>
            </a:extLst>
          </p:cNvPr>
          <p:cNvSpPr txBox="1"/>
          <p:nvPr/>
        </p:nvSpPr>
        <p:spPr>
          <a:xfrm>
            <a:off x="819286" y="7352093"/>
            <a:ext cx="9627935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b="1" dirty="0">
                <a:solidFill>
                  <a:srgbClr val="000000"/>
                </a:solidFill>
              </a:rPr>
              <a:t>Četnost koncentrace </a:t>
            </a:r>
            <a:r>
              <a:rPr lang="cs-CZ" sz="3200" b="1" dirty="0" err="1">
                <a:solidFill>
                  <a:srgbClr val="000000"/>
                </a:solidFill>
              </a:rPr>
              <a:t>karnosinu</a:t>
            </a:r>
            <a:r>
              <a:rPr lang="cs-CZ" sz="3200" b="1" dirty="0">
                <a:solidFill>
                  <a:srgbClr val="000000"/>
                </a:solidFill>
              </a:rPr>
              <a:t> dle skupin disciplín</a:t>
            </a:r>
            <a:endParaRPr lang="cs-CZ" dirty="0" err="1"/>
          </a:p>
          <a:p>
            <a:pPr marL="285750" indent="-285750" algn="l"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rychlostní</a:t>
            </a:r>
          </a:p>
          <a:p>
            <a:pPr marL="285750" indent="-285750" algn="l"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rychlostně silové</a:t>
            </a:r>
            <a:endParaRPr lang="cs-CZ" dirty="0"/>
          </a:p>
          <a:p>
            <a:pPr marL="285750" indent="-285750" algn="l"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bez dominance typologie (nerozhodující faktor)</a:t>
            </a:r>
          </a:p>
          <a:p>
            <a:pPr marL="285750" indent="-285750" algn="l"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vytrvalostně silové</a:t>
            </a:r>
            <a:endParaRPr lang="cs-CZ" dirty="0"/>
          </a:p>
          <a:p>
            <a:pPr marL="285750" indent="-285750" algn="l"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vytrvalostní</a:t>
            </a:r>
          </a:p>
          <a:p>
            <a:pPr algn="l"/>
            <a:endParaRPr lang="cs-CZ">
              <a:solidFill>
                <a:srgbClr val="000000"/>
              </a:solidFill>
            </a:endParaRPr>
          </a:p>
        </p:txBody>
      </p:sp>
      <p:pic>
        <p:nvPicPr>
          <p:cNvPr id="15" name="Obrázek 14" descr="Obsah obrázku text, diagram, řada/pruh, snímek obrazovky&#10;&#10;Popis se vygeneroval automaticky.">
            <a:extLst>
              <a:ext uri="{FF2B5EF4-FFF2-40B4-BE49-F238E27FC236}">
                <a16:creationId xmlns:a16="http://schemas.microsoft.com/office/drawing/2014/main" id="{B2C1F692-2D65-83D7-F8B7-0CB4F6C277D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48248" y="1857794"/>
            <a:ext cx="9621294" cy="5692115"/>
          </a:xfrm>
          <a:prstGeom prst="rect">
            <a:avLst/>
          </a:prstGeom>
        </p:spPr>
      </p:pic>
      <p:sp>
        <p:nvSpPr>
          <p:cNvPr id="60" name="TextovéPole 59">
            <a:extLst>
              <a:ext uri="{FF2B5EF4-FFF2-40B4-BE49-F238E27FC236}">
                <a16:creationId xmlns:a16="http://schemas.microsoft.com/office/drawing/2014/main" id="{D9F8C4AB-267E-AABF-041A-AA9B5FF290B7}"/>
              </a:ext>
            </a:extLst>
          </p:cNvPr>
          <p:cNvSpPr txBox="1"/>
          <p:nvPr/>
        </p:nvSpPr>
        <p:spPr>
          <a:xfrm>
            <a:off x="11249680" y="7880235"/>
            <a:ext cx="817934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>
                <a:solidFill>
                  <a:srgbClr val="000000"/>
                </a:solidFill>
              </a:rPr>
              <a:t>Korelace </a:t>
            </a:r>
            <a:r>
              <a:rPr lang="cs-CZ" sz="3200" err="1">
                <a:solidFill>
                  <a:srgbClr val="000000"/>
                </a:solidFill>
              </a:rPr>
              <a:t>karnosin</a:t>
            </a:r>
            <a:r>
              <a:rPr lang="cs-CZ" sz="3200">
                <a:solidFill>
                  <a:srgbClr val="000000"/>
                </a:solidFill>
              </a:rPr>
              <a:t> a </a:t>
            </a:r>
            <a:r>
              <a:rPr lang="cs-CZ" sz="3200" err="1">
                <a:solidFill>
                  <a:srgbClr val="000000"/>
                </a:solidFill>
              </a:rPr>
              <a:t>Bosco</a:t>
            </a:r>
            <a:r>
              <a:rPr lang="cs-CZ" sz="3200">
                <a:solidFill>
                  <a:srgbClr val="000000"/>
                </a:solidFill>
              </a:rPr>
              <a:t> test</a:t>
            </a:r>
            <a:endParaRPr lang="cs-CZ"/>
          </a:p>
          <a:p>
            <a:pPr algn="l"/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2891280"/>
          </a:xfrm>
          <a:prstGeom prst="rect">
            <a:avLst/>
          </a:prstGeom>
        </p:spPr>
        <p:txBody>
          <a:bodyPr vert="horz" wrap="square" lIns="0" tIns="363958" rIns="0" bIns="0" rtlCol="0" anchor="t">
            <a:spAutoFit/>
          </a:bodyPr>
          <a:lstStyle/>
          <a:p>
            <a:pPr algn="ctr"/>
            <a:r>
              <a:rPr lang="cs" spc="-10">
                <a:latin typeface="Calibri"/>
                <a:cs typeface="Calibri"/>
              </a:rPr>
              <a:t>GUIDELINE PRO OPTIMALIZACI ČASOVÝCH CHARAKTERISTIK ZOTAVNÝCH PROCESŮ, NUTRIČNÍ INTERVENCE A REGENERACI TLE DOMINANTNÍ SVALOVÉ TYPOLOGIE </a:t>
            </a:r>
            <a:endParaRPr lang="cs" sz="2000" spc="-1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4250" y="4170050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4250" y="9005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8</a:t>
            </a:fld>
            <a:endParaRPr spc="-5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1" name="Zástupný text 60">
            <a:extLst>
              <a:ext uri="{FF2B5EF4-FFF2-40B4-BE49-F238E27FC236}">
                <a16:creationId xmlns:a16="http://schemas.microsoft.com/office/drawing/2014/main" id="{1EC821D4-D08D-0DC7-57AC-48A2AB2E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9672" y="4713334"/>
            <a:ext cx="15544095" cy="4001095"/>
          </a:xfrm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cs-CZ" sz="4400">
                <a:latin typeface="Calibri"/>
                <a:cs typeface="Times New Roman"/>
              </a:rPr>
              <a:t>Zotavení a svalová typologie</a:t>
            </a:r>
          </a:p>
          <a:p>
            <a:pPr algn="just"/>
            <a:r>
              <a:rPr lang="cs-CZ" sz="4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440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k-SK" sz="4400" err="1">
                <a:solidFill>
                  <a:srgbClr val="000000"/>
                </a:solidFill>
                <a:latin typeface="+mj-lt"/>
              </a:rPr>
              <a:t>Regenerace</a:t>
            </a:r>
            <a:endParaRPr lang="sk-SK" sz="4400" err="1">
              <a:latin typeface="Calibri"/>
            </a:endParaRPr>
          </a:p>
          <a:p>
            <a:endParaRPr lang="sk-SK" sz="4400" i="0" u="none" strike="noStrike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cs-CZ" sz="4400">
                <a:latin typeface="+mj-lt"/>
                <a:ea typeface="Aptos" panose="020B0004020202020204" pitchFamily="34" charset="0"/>
                <a:cs typeface="Times New Roman"/>
              </a:rPr>
              <a:t>Nutriční doporučení</a:t>
            </a:r>
            <a:endParaRPr lang="sk-SK" sz="440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k-SK" sz="4000"/>
          </a:p>
        </p:txBody>
      </p:sp>
    </p:spTree>
    <p:extLst>
      <p:ext uri="{BB962C8B-B14F-4D97-AF65-F5344CB8AC3E}">
        <p14:creationId xmlns:p14="http://schemas.microsoft.com/office/powerpoint/2010/main" val="59736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/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9" name="object 1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9" name="object 29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3" name="object 3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9</a:t>
            </a:fld>
            <a:endParaRPr spc="-50"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/>
              <a:t>HIGH</a:t>
            </a:r>
            <a:r>
              <a:rPr spc="365"/>
              <a:t> </a:t>
            </a:r>
            <a:r>
              <a:rPr spc="160"/>
              <a:t>PERFORMANCE</a:t>
            </a:r>
            <a:r>
              <a:rPr spc="365"/>
              <a:t> </a:t>
            </a:r>
            <a:r>
              <a:rPr spc="135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25961A0D-DCF7-E087-DE71-DE10FFA0389C}"/>
              </a:ext>
            </a:extLst>
          </p:cNvPr>
          <p:cNvSpPr txBox="1"/>
          <p:nvPr/>
        </p:nvSpPr>
        <p:spPr>
          <a:xfrm flipH="1">
            <a:off x="5708650" y="653258"/>
            <a:ext cx="782438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/>
              <a:t>ZOTAVENÍ A SVALOVÁ TYPOLOGIE</a:t>
            </a: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89BB44E8-4124-B198-620D-65669CDAAF43}"/>
              </a:ext>
            </a:extLst>
          </p:cNvPr>
          <p:cNvSpPr txBox="1"/>
          <p:nvPr/>
        </p:nvSpPr>
        <p:spPr>
          <a:xfrm flipH="1">
            <a:off x="15903573" y="9222036"/>
            <a:ext cx="169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/>
              <a:t>GAPS</a:t>
            </a:r>
          </a:p>
        </p:txBody>
      </p:sp>
      <p:sp>
        <p:nvSpPr>
          <p:cNvPr id="68" name="BlokTextu 67">
            <a:extLst>
              <a:ext uri="{FF2B5EF4-FFF2-40B4-BE49-F238E27FC236}">
                <a16:creationId xmlns:a16="http://schemas.microsoft.com/office/drawing/2014/main" id="{E9482E19-2C41-AAA3-9503-4B6D0716685B}"/>
              </a:ext>
            </a:extLst>
          </p:cNvPr>
          <p:cNvSpPr txBox="1"/>
          <p:nvPr/>
        </p:nvSpPr>
        <p:spPr>
          <a:xfrm flipH="1">
            <a:off x="713569" y="1700523"/>
            <a:ext cx="622031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 err="1"/>
              <a:t>Akutní</a:t>
            </a:r>
            <a:r>
              <a:rPr lang="sk-SK" sz="3600" b="1"/>
              <a:t> únava/</a:t>
            </a:r>
            <a:r>
              <a:rPr lang="sk-SK" sz="3600" b="1" err="1"/>
              <a:t>rychlost</a:t>
            </a:r>
            <a:r>
              <a:rPr lang="sk-SK" sz="3600" b="1"/>
              <a:t> zotavení po </a:t>
            </a:r>
            <a:endParaRPr lang="sk-SK" sz="3600" b="1" err="1">
              <a:solidFill>
                <a:srgbClr val="000000"/>
              </a:solidFill>
            </a:endParaRPr>
          </a:p>
        </p:txBody>
      </p:sp>
      <p:sp>
        <p:nvSpPr>
          <p:cNvPr id="7" name="BlokTextu 67">
            <a:extLst>
              <a:ext uri="{FF2B5EF4-FFF2-40B4-BE49-F238E27FC236}">
                <a16:creationId xmlns:a16="http://schemas.microsoft.com/office/drawing/2014/main" id="{528E42C8-C03F-9C52-B58B-C86E78ADDE52}"/>
              </a:ext>
            </a:extLst>
          </p:cNvPr>
          <p:cNvSpPr txBox="1"/>
          <p:nvPr/>
        </p:nvSpPr>
        <p:spPr>
          <a:xfrm flipH="1">
            <a:off x="10713266" y="1700522"/>
            <a:ext cx="764933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600" b="1"/>
              <a:t>Kumulované únava/</a:t>
            </a:r>
            <a:r>
              <a:rPr lang="sk-SK" sz="3600" b="1" err="1"/>
              <a:t>rychlost</a:t>
            </a:r>
            <a:r>
              <a:rPr lang="sk-SK" sz="3600" b="1"/>
              <a:t> zotavení</a:t>
            </a:r>
            <a:endParaRPr lang="sk-SK" sz="3600" b="1" err="1">
              <a:solidFill>
                <a:srgbClr val="000000"/>
              </a:solidFill>
            </a:endParaRPr>
          </a:p>
        </p:txBody>
      </p:sp>
      <p:pic>
        <p:nvPicPr>
          <p:cNvPr id="16" name="Obrázek 15" descr="Obsah obrázku text, diagram, snímek obrazovky, řada/pruh&#10;&#10;Popis se vygeneroval automaticky.">
            <a:extLst>
              <a:ext uri="{FF2B5EF4-FFF2-40B4-BE49-F238E27FC236}">
                <a16:creationId xmlns:a16="http://schemas.microsoft.com/office/drawing/2014/main" id="{AA0F4A7D-0A5B-D781-81CE-F69BB6D154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1440" y="2456844"/>
            <a:ext cx="7539934" cy="6783705"/>
          </a:xfrm>
          <a:prstGeom prst="rect">
            <a:avLst/>
          </a:prstGeom>
        </p:spPr>
      </p:pic>
      <p:pic>
        <p:nvPicPr>
          <p:cNvPr id="62" name="Obrázek 61" descr="Obsah obrázku text, diagram, snímek obrazovky, řada/pruh&#10;&#10;Popis se vygeneroval automaticky.">
            <a:extLst>
              <a:ext uri="{FF2B5EF4-FFF2-40B4-BE49-F238E27FC236}">
                <a16:creationId xmlns:a16="http://schemas.microsoft.com/office/drawing/2014/main" id="{C9C5850D-91D3-EE04-4B70-3534306AC3F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63230" y="2300357"/>
            <a:ext cx="9600177" cy="678370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2779C4A-E2B0-506D-1B9B-12C1C160B89E}"/>
              </a:ext>
            </a:extLst>
          </p:cNvPr>
          <p:cNvSpPr txBox="1"/>
          <p:nvPr/>
        </p:nvSpPr>
        <p:spPr>
          <a:xfrm>
            <a:off x="1538215" y="9546600"/>
            <a:ext cx="91639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Zdroj: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Lievens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, E.,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Klass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, M.,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Bex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, T., &amp;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Derave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, W. (2020).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Muscle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fiber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 typology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substantially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influences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 to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recover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from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high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-intensity </a:t>
            </a:r>
            <a:r>
              <a:rPr lang="cs-CZ" sz="1600" dirty="0" err="1">
                <a:solidFill>
                  <a:srgbClr val="222222"/>
                </a:solidFill>
                <a:latin typeface="Arial"/>
                <a:cs typeface="Arial"/>
              </a:rPr>
              <a:t>exercise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. </a:t>
            </a:r>
            <a:r>
              <a:rPr lang="cs-CZ" sz="1600" i="1" dirty="0" err="1">
                <a:solidFill>
                  <a:srgbClr val="222222"/>
                </a:solidFill>
                <a:latin typeface="Arial"/>
                <a:cs typeface="Arial"/>
              </a:rPr>
              <a:t>Journal</a:t>
            </a:r>
            <a:r>
              <a:rPr lang="cs-CZ" sz="1600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sz="1600" i="1" dirty="0" err="1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lang="cs-CZ" sz="1600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sz="1600" i="1" dirty="0" err="1">
                <a:solidFill>
                  <a:srgbClr val="222222"/>
                </a:solidFill>
                <a:latin typeface="Arial"/>
                <a:cs typeface="Arial"/>
              </a:rPr>
              <a:t>applied</a:t>
            </a:r>
            <a:r>
              <a:rPr lang="cs-CZ" sz="1600" i="1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cs-CZ" sz="1600" i="1" dirty="0" err="1">
                <a:solidFill>
                  <a:srgbClr val="222222"/>
                </a:solidFill>
                <a:latin typeface="Arial"/>
                <a:cs typeface="Arial"/>
              </a:rPr>
              <a:t>physiology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, </a:t>
            </a:r>
            <a:r>
              <a:rPr lang="cs-CZ" sz="1600" i="1" dirty="0">
                <a:solidFill>
                  <a:srgbClr val="222222"/>
                </a:solidFill>
                <a:latin typeface="Arial"/>
                <a:cs typeface="Arial"/>
              </a:rPr>
              <a:t>128</a:t>
            </a:r>
            <a:r>
              <a:rPr lang="cs-CZ" sz="1600" dirty="0">
                <a:solidFill>
                  <a:srgbClr val="222222"/>
                </a:solidFill>
                <a:latin typeface="Arial"/>
                <a:cs typeface="Arial"/>
              </a:rPr>
              <a:t>(3), 648-659.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4735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0B4F2E485E1940BE4F48F91313BF0A" ma:contentTypeVersion="11" ma:contentTypeDescription="Vytvoří nový dokument" ma:contentTypeScope="" ma:versionID="e94ba4d2092d222d0e087b0aa238077f">
  <xsd:schema xmlns:xsd="http://www.w3.org/2001/XMLSchema" xmlns:xs="http://www.w3.org/2001/XMLSchema" xmlns:p="http://schemas.microsoft.com/office/2006/metadata/properties" xmlns:ns2="c28cd4ec-9d8b-4e03-b6a9-b8044401749a" xmlns:ns3="ddbb4b73-0844-419a-b1f7-06ab73741077" targetNamespace="http://schemas.microsoft.com/office/2006/metadata/properties" ma:root="true" ma:fieldsID="ad3d9339e55e07caa888cc5770f39055" ns2:_="" ns3:_="">
    <xsd:import namespace="c28cd4ec-9d8b-4e03-b6a9-b8044401749a"/>
    <xsd:import namespace="ddbb4b73-0844-419a-b1f7-06ab737410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cd4ec-9d8b-4e03-b6a9-b804440174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b4b73-0844-419a-b1f7-06ab7374107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6fcba8-b838-4a8d-b8b7-818359b7ec58}" ma:internalName="TaxCatchAll" ma:showField="CatchAllData" ma:web="ddbb4b73-0844-419a-b1f7-06ab73741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bb4b73-0844-419a-b1f7-06ab73741077" xsi:nil="true"/>
    <lcf76f155ced4ddcb4097134ff3c332f xmlns="c28cd4ec-9d8b-4e03-b6a9-b804440174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BE7811-4BFF-4042-B634-21AE50F1B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A28FDF-EE13-4BA5-B4A1-5BEE260B8E6F}">
  <ds:schemaRefs>
    <ds:schemaRef ds:uri="c28cd4ec-9d8b-4e03-b6a9-b8044401749a"/>
    <ds:schemaRef ds:uri="ddbb4b73-0844-419a-b1f7-06ab737410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894F79-533A-4BB9-BF5B-60947360347C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c28cd4ec-9d8b-4e03-b6a9-b8044401749a"/>
    <ds:schemaRef ds:uri="http://schemas.microsoft.com/office/infopath/2007/PartnerControls"/>
    <ds:schemaRef ds:uri="http://purl.org/dc/elements/1.1/"/>
    <ds:schemaRef ds:uri="ddbb4b73-0844-419a-b1f7-06ab7374107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1450</Words>
  <Application>Microsoft Macintosh PowerPoint</Application>
  <PresentationFormat>Vlastní</PresentationFormat>
  <Paragraphs>203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3" baseType="lpstr">
      <vt:lpstr>Aptos</vt:lpstr>
      <vt:lpstr>Aptos,Sans-Serif</vt:lpstr>
      <vt:lpstr>Arial</vt:lpstr>
      <vt:lpstr>Arial,Sans-Serif</vt:lpstr>
      <vt:lpstr>Calibri</vt:lpstr>
      <vt:lpstr>Courier New</vt:lpstr>
      <vt:lpstr>Gotham Bold</vt:lpstr>
      <vt:lpstr>Gotham Book</vt:lpstr>
      <vt:lpstr>Gotham_COV</vt:lpstr>
      <vt:lpstr>Times New Roman</vt:lpstr>
      <vt:lpstr>Verdana</vt:lpstr>
      <vt:lpstr>Office Theme</vt:lpstr>
      <vt:lpstr>Neinvazivní diagnostika svalové typologie</vt:lpstr>
      <vt:lpstr>Úvod</vt:lpstr>
      <vt:lpstr>Prezentace aplikace PowerPoint</vt:lpstr>
      <vt:lpstr>Karnosin a jeho determinanty</vt:lpstr>
      <vt:lpstr>METODIKA  </vt:lpstr>
      <vt:lpstr>VÝSLEDKY MR SPEKTROSKOPIE</vt:lpstr>
      <vt:lpstr>VÝSLEDKY MR SPEKTROSKOPIE</vt:lpstr>
      <vt:lpstr>GUIDELINE PRO OPTIMALIZACI ČASOVÝCH CHARAKTERISTIK ZOTAVNÝCH PROCESŮ, NUTRIČNÍ INTERVENCE A REGENERACI TLE DOMINANTNÍ SVALOVÉ TYPOLOGIE </vt:lpstr>
      <vt:lpstr>Prezentace aplikace PowerPoint</vt:lpstr>
      <vt:lpstr>Prezentace aplikace PowerPoint</vt:lpstr>
      <vt:lpstr>Prezentace aplikace PowerPoint</vt:lpstr>
      <vt:lpstr>Prezentace aplikace PowerPoint</vt:lpstr>
      <vt:lpstr>GUIDELINE PRO ADAPTACI TRÉNINKOVÝCH PROGRAMŮ Z HLEDISKA KONDIČNÍ SLOŽKY VÝKONU DLE DOMINANTNÍ SVALOVÉ TYPOLOGIE  (ODLIŠNÝCH MYOTYPŮ) </vt:lpstr>
      <vt:lpstr>Prezentace aplikace PowerPoint</vt:lpstr>
      <vt:lpstr>Prezentace aplikace PowerPoint</vt:lpstr>
      <vt:lpstr>Prezentace aplikace PowerPoint</vt:lpstr>
      <vt:lpstr>Závěr </vt:lpstr>
      <vt:lpstr>Diagnostika 2025 </vt:lpstr>
      <vt:lpstr>Perspektivy </vt:lpstr>
      <vt:lpstr>Prezentace aplikace PowerPoint</vt:lpstr>
      <vt:lpstr>DĚKUJEME ZA   POZORNOST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NÁZEV PREZENTACE</dc:title>
  <dc:creator>Jan Cacek</dc:creator>
  <cp:lastModifiedBy>Dusan Machacek</cp:lastModifiedBy>
  <cp:revision>73</cp:revision>
  <cp:lastPrinted>2024-11-28T09:51:25Z</cp:lastPrinted>
  <dcterms:created xsi:type="dcterms:W3CDTF">2024-10-15T13:10:08Z</dcterms:created>
  <dcterms:modified xsi:type="dcterms:W3CDTF">2024-11-28T12:38:39Z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2024-10-15T00:00:00Z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2024-10-15T00:00:00Z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0x010100350B4F2E485E1940BE4F48F91313BF0A</vt:lpwstr>
  </property>
  <property fmtid="{D5CDD505-2E9C-101B-9397-08002B2CF9AE}" pid="7" name="MediaServiceImageTags">
    <vt:lpwstr/>
  </property>
</Properties>
</file>