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9" roundtripDataSignature="AMtx7mhSLM2WTG5xgWoD4sopW4GMOJ9b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lympics.com/en/olympic-games/paris-1924/logo-design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lympics.com/en/olympic-games/paris-1924/logo-design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lympics.com/en/olympic-games/paris-1924/logo-design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lympics.com/en/olympic-games/paris-1924/logo-design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lympics.com/en/olympic-games/paris-1924/logo-design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7f50fc505_0_1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2a7f50fc505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811e0907a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2a811e0907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Zdroj: https://www.olympijskytym.cz/olympic/pariz-1924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811e0907a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2a811e0907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Zdroj: https://www.olympijskytym.cz/olympic/pariz-1924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f8a80504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2df8a8050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olympic.cz, Barbora Reichová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7f50fc505_0_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g2a7f50fc505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Zdroj: </a:t>
            </a:r>
            <a:r>
              <a:rPr lang="cs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https://olympics.com/en/olympic-games/paris-1924/logo-design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a811e0907a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g2a811e0907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01f02777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2b01f0277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Zdroj: </a:t>
            </a:r>
            <a:r>
              <a:rPr lang="cs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https://olympics.com/en/olympic-games/paris-1924/logo-design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811e0907a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2a811e0907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Zdroj: https://olympics.com/en/olympic-games/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811e0907a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2a811e0907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Zdroj: </a:t>
            </a:r>
            <a:r>
              <a:rPr lang="cs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https://olympics.com/en/olympic-games/paris-1924/logo-design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01f027777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2b01f0277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Zdroj: </a:t>
            </a:r>
            <a:r>
              <a:rPr lang="cs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https://olympics.com/en/olympic-games/paris-1924/logo-design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01f027777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2b01f02777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Zdroj: </a:t>
            </a:r>
            <a:r>
              <a:rPr lang="cs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https://olympics.com/en/olympic-games/paris-1924/logo-design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811e0907a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2a811e0907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" name="Google Shape;16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7f50fc505_0_151"/>
          <p:cNvSpPr txBox="1"/>
          <p:nvPr>
            <p:ph type="ctrTitle"/>
          </p:nvPr>
        </p:nvSpPr>
        <p:spPr>
          <a:xfrm>
            <a:off x="393483" y="863522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br>
              <a:rPr lang="cs"/>
            </a:br>
            <a:br>
              <a:rPr lang="cs"/>
            </a:br>
            <a:br>
              <a:rPr lang="cs"/>
            </a:br>
            <a:br>
              <a:rPr lang="cs"/>
            </a:br>
            <a:br>
              <a:rPr lang="cs"/>
            </a:br>
            <a:br>
              <a:rPr lang="cs"/>
            </a:br>
            <a:br>
              <a:rPr lang="cs"/>
            </a:br>
            <a:br>
              <a:rPr lang="cs"/>
            </a:br>
            <a:r>
              <a:rPr lang="cs"/>
              <a:t>Jak vypadaly olympijské symboly před 100 lety?</a:t>
            </a:r>
            <a:endParaRPr/>
          </a:p>
        </p:txBody>
      </p:sp>
      <p:pic>
        <p:nvPicPr>
          <p:cNvPr id="55" name="Google Shape;55;g2a7f50fc505_0_151"/>
          <p:cNvPicPr preferRelativeResize="0"/>
          <p:nvPr/>
        </p:nvPicPr>
        <p:blipFill rotWithShape="1">
          <a:blip r:embed="rId3">
            <a:alphaModFix/>
          </a:blip>
          <a:srcRect b="0" l="5013" r="61101" t="16967"/>
          <a:stretch/>
        </p:blipFill>
        <p:spPr>
          <a:xfrm>
            <a:off x="393483" y="3271169"/>
            <a:ext cx="2524125" cy="137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2a7f50fc505_0_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9957" y="3841399"/>
            <a:ext cx="1984375" cy="80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2a7f50fc505_0_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8150" y="4405914"/>
            <a:ext cx="1231265" cy="236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2a811e0907a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4401" y="270412"/>
            <a:ext cx="6160925" cy="46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2a811e0907a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775" y="114350"/>
            <a:ext cx="7710450" cy="467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f8a80504c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Česká  výprava</a:t>
            </a:r>
            <a:endParaRPr/>
          </a:p>
        </p:txBody>
      </p:sp>
      <p:sp>
        <p:nvSpPr>
          <p:cNvPr id="123" name="Google Shape;123;g2df8a80504c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/>
              <a:t>Srovnejte fotografie z roku 1924 s oficiální prezentací módní kolekce pro českou olympijskou výpravu v roce 2024. Jak se prezentace olympijského týmu proměni</a:t>
            </a:r>
            <a:r>
              <a:rPr lang="cs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la</a:t>
            </a:r>
            <a:r>
              <a:rPr lang="cs"/>
              <a:t>?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14438"/>
            <a:ext cx="8839204" cy="3914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2a7f50fc505_0_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3162" y="103013"/>
            <a:ext cx="3377675" cy="493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a811e0907a_0_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Popište plakát a </a:t>
            </a:r>
            <a:r>
              <a:rPr lang="c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významy jednotlivých symbolů.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8" name="Google Shape;68;g2a811e0907a_0_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rgbClr val="FFFFFF"/>
                </a:solidFill>
                <a:highlight>
                  <a:srgbClr val="4A86E8"/>
                </a:highlight>
                <a:latin typeface="Arial"/>
                <a:ea typeface="Arial"/>
                <a:cs typeface="Arial"/>
                <a:sym typeface="Arial"/>
              </a:rPr>
              <a:t>Francouzská vlajka  </a:t>
            </a:r>
            <a:endParaRPr sz="1800">
              <a:solidFill>
                <a:srgbClr val="FFFFFF"/>
              </a:solidFill>
              <a:highlight>
                <a:srgbClr val="4A86E8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rgbClr val="FFFFFF"/>
                </a:solidFill>
                <a:highlight>
                  <a:srgbClr val="4A86E8"/>
                </a:highlight>
                <a:latin typeface="Arial"/>
                <a:ea typeface="Arial"/>
                <a:cs typeface="Arial"/>
                <a:sym typeface="Arial"/>
              </a:rPr>
              <a:t>Symbol pořadatelů</a:t>
            </a:r>
            <a:endParaRPr sz="1800">
              <a:solidFill>
                <a:srgbClr val="FFFFFF"/>
              </a:solidFill>
              <a:highlight>
                <a:srgbClr val="4A86E8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rgbClr val="FFFFFF"/>
                </a:solidFill>
                <a:highlight>
                  <a:srgbClr val="4A86E8"/>
                </a:highlight>
                <a:latin typeface="Arial"/>
                <a:ea typeface="Arial"/>
                <a:cs typeface="Arial"/>
                <a:sym typeface="Arial"/>
              </a:rPr>
              <a:t>Číslo olympiády</a:t>
            </a:r>
            <a:endParaRPr sz="1800">
              <a:solidFill>
                <a:srgbClr val="FFFFFF"/>
              </a:solidFill>
              <a:highlight>
                <a:srgbClr val="4A86E8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rgbClr val="FFFFFF"/>
                </a:solidFill>
                <a:highlight>
                  <a:srgbClr val="4A86E8"/>
                </a:highlight>
                <a:latin typeface="Arial"/>
                <a:ea typeface="Arial"/>
                <a:cs typeface="Arial"/>
                <a:sym typeface="Arial"/>
              </a:rPr>
              <a:t>Těla sportovců</a:t>
            </a:r>
            <a:endParaRPr sz="1800">
              <a:solidFill>
                <a:srgbClr val="FFFFFF"/>
              </a:solidFill>
              <a:highlight>
                <a:srgbClr val="4A86E8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rgbClr val="FFFFFF"/>
                </a:solidFill>
                <a:highlight>
                  <a:srgbClr val="4A86E8"/>
                </a:highlight>
                <a:latin typeface="Arial"/>
                <a:ea typeface="Arial"/>
                <a:cs typeface="Arial"/>
                <a:sym typeface="Arial"/>
              </a:rPr>
              <a:t>Palmový list </a:t>
            </a:r>
            <a:endParaRPr sz="1800">
              <a:solidFill>
                <a:srgbClr val="FFFFFF"/>
              </a:solidFill>
              <a:highlight>
                <a:srgbClr val="4A86E8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rgbClr val="FFFFFF"/>
                </a:solidFill>
                <a:highlight>
                  <a:srgbClr val="FF9900"/>
                </a:highlight>
                <a:latin typeface="Arial"/>
                <a:ea typeface="Arial"/>
                <a:cs typeface="Arial"/>
                <a:sym typeface="Arial"/>
              </a:rPr>
              <a:t>Symbol vítězství</a:t>
            </a:r>
            <a:endParaRPr sz="1800">
              <a:solidFill>
                <a:srgbClr val="FFFFFF"/>
              </a:solidFill>
              <a:highlight>
                <a:srgbClr val="FF99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rgbClr val="FFFFFF"/>
                </a:solidFill>
                <a:highlight>
                  <a:srgbClr val="FF9900"/>
                </a:highlight>
                <a:latin typeface="Arial"/>
                <a:ea typeface="Arial"/>
                <a:cs typeface="Arial"/>
                <a:sym typeface="Arial"/>
              </a:rPr>
              <a:t>Odkaz na antické hry</a:t>
            </a:r>
            <a:endParaRPr sz="1800">
              <a:solidFill>
                <a:srgbClr val="FFFFFF"/>
              </a:solidFill>
              <a:highlight>
                <a:srgbClr val="FF99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rgbClr val="FFFFFF"/>
                </a:solidFill>
                <a:highlight>
                  <a:srgbClr val="FF9900"/>
                </a:highlight>
                <a:latin typeface="Arial"/>
                <a:ea typeface="Arial"/>
                <a:cs typeface="Arial"/>
                <a:sym typeface="Arial"/>
              </a:rPr>
              <a:t>Symbol síly</a:t>
            </a:r>
            <a:endParaRPr sz="1800">
              <a:solidFill>
                <a:srgbClr val="FFFFFF"/>
              </a:solidFill>
              <a:highlight>
                <a:srgbClr val="FF99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rgbClr val="FFFFFF"/>
                </a:solidFill>
                <a:highlight>
                  <a:srgbClr val="FF9900"/>
                </a:highlight>
                <a:latin typeface="Arial"/>
                <a:ea typeface="Arial"/>
                <a:cs typeface="Arial"/>
                <a:sym typeface="Arial"/>
              </a:rPr>
              <a:t>Symbol přátelství</a:t>
            </a:r>
            <a:endParaRPr sz="1800">
              <a:solidFill>
                <a:srgbClr val="FFFFFF"/>
              </a:solidFill>
              <a:highlight>
                <a:srgbClr val="FF99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rgbClr val="FFFFFF"/>
                </a:solidFill>
                <a:highlight>
                  <a:srgbClr val="FF9900"/>
                </a:highlight>
                <a:latin typeface="Arial"/>
                <a:ea typeface="Arial"/>
                <a:cs typeface="Arial"/>
                <a:sym typeface="Arial"/>
              </a:rPr>
              <a:t>Symbol národní hrdosti</a:t>
            </a:r>
            <a:endParaRPr b="1"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6"/>
              <a:buNone/>
            </a:pPr>
            <a:r>
              <a:t/>
            </a:r>
            <a:endParaRPr/>
          </a:p>
        </p:txBody>
      </p:sp>
      <p:sp>
        <p:nvSpPr>
          <p:cNvPr id="69" name="Google Shape;69;g2a811e0907a_0_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cs" sz="1800"/>
              <a:t>Interpretační otázky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" sz="18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Jaké</a:t>
            </a:r>
            <a:r>
              <a:rPr lang="cs" sz="1800"/>
              <a:t> hodnoty zdůrazňuje plakát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" sz="180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k</a:t>
            </a:r>
            <a:r>
              <a:rPr lang="c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" sz="1800"/>
              <a:t>olympijským hrám v Paříži 1924?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" sz="1800"/>
              <a:t>Jak byste plakát pojmenovali?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" sz="1800"/>
              <a:t>Které symboly olympijského hnutí, jež jsou využívány dnes, na plakátu chybí?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2b01f02777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3162" y="103013"/>
            <a:ext cx="3377675" cy="4937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811e0907a_0_24"/>
          <p:cNvSpPr txBox="1"/>
          <p:nvPr>
            <p:ph type="title"/>
          </p:nvPr>
        </p:nvSpPr>
        <p:spPr>
          <a:xfrm>
            <a:off x="188250" y="445025"/>
            <a:ext cx="888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" sz="2420"/>
              <a:t>Nacházíte v dalších (předválečných) plakátech nějaké odlišnosti?</a:t>
            </a:r>
            <a:endParaRPr sz="24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520"/>
          </a:p>
        </p:txBody>
      </p:sp>
      <p:pic>
        <p:nvPicPr>
          <p:cNvPr id="80" name="Google Shape;80;g2a811e0907a_0_24"/>
          <p:cNvPicPr preferRelativeResize="0"/>
          <p:nvPr/>
        </p:nvPicPr>
        <p:blipFill rotWithShape="1">
          <a:blip r:embed="rId3">
            <a:alphaModFix/>
          </a:blip>
          <a:srcRect b="0" l="39601" r="39505" t="0"/>
          <a:stretch/>
        </p:blipFill>
        <p:spPr>
          <a:xfrm>
            <a:off x="691900" y="1703950"/>
            <a:ext cx="2304649" cy="31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a811e0907a_0_24"/>
          <p:cNvPicPr preferRelativeResize="0"/>
          <p:nvPr/>
        </p:nvPicPr>
        <p:blipFill rotWithShape="1">
          <a:blip r:embed="rId4">
            <a:alphaModFix/>
          </a:blip>
          <a:srcRect b="0" l="39115" r="39186" t="0"/>
          <a:stretch/>
        </p:blipFill>
        <p:spPr>
          <a:xfrm>
            <a:off x="3419675" y="1762469"/>
            <a:ext cx="2304649" cy="303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2a811e0907a_0_24"/>
          <p:cNvPicPr preferRelativeResize="0"/>
          <p:nvPr/>
        </p:nvPicPr>
        <p:blipFill rotWithShape="1">
          <a:blip r:embed="rId5">
            <a:alphaModFix/>
          </a:blip>
          <a:srcRect b="0" l="38616" r="39181" t="0"/>
          <a:stretch/>
        </p:blipFill>
        <p:spPr>
          <a:xfrm>
            <a:off x="6049075" y="1762475"/>
            <a:ext cx="2357852" cy="30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811e0907a_0_34"/>
          <p:cNvSpPr txBox="1"/>
          <p:nvPr>
            <p:ph type="title"/>
          </p:nvPr>
        </p:nvSpPr>
        <p:spPr>
          <a:xfrm>
            <a:off x="311700" y="139775"/>
            <a:ext cx="85206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Analyzujte medaili udělovanou na olympijských hrách v Paříži v roce </a:t>
            </a:r>
            <a:r>
              <a:rPr lang="cs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1924</a:t>
            </a:r>
            <a:r>
              <a:rPr lang="cs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Můžete využít</a:t>
            </a:r>
            <a:r>
              <a:rPr lang="cs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 </a:t>
            </a:r>
            <a:r>
              <a:rPr lang="cs"/>
              <a:t>symboly a hodnoty, které jste analyzovali již na plakátu.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88" name="Google Shape;88;g2a811e0907a_0_34"/>
          <p:cNvPicPr preferRelativeResize="0"/>
          <p:nvPr/>
        </p:nvPicPr>
        <p:blipFill rotWithShape="1">
          <a:blip r:embed="rId3">
            <a:alphaModFix/>
          </a:blip>
          <a:srcRect b="0" l="2356" r="2943" t="0"/>
          <a:stretch/>
        </p:blipFill>
        <p:spPr>
          <a:xfrm>
            <a:off x="218775" y="2023175"/>
            <a:ext cx="8806525" cy="265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01f027777_0_6"/>
          <p:cNvSpPr txBox="1"/>
          <p:nvPr>
            <p:ph type="title"/>
          </p:nvPr>
        </p:nvSpPr>
        <p:spPr>
          <a:xfrm>
            <a:off x="311700" y="139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94" name="Google Shape;94;g2b01f027777_0_6"/>
          <p:cNvPicPr preferRelativeResize="0"/>
          <p:nvPr/>
        </p:nvPicPr>
        <p:blipFill rotWithShape="1">
          <a:blip r:embed="rId3">
            <a:alphaModFix/>
          </a:blip>
          <a:srcRect b="0" l="19190" r="18724" t="0"/>
          <a:stretch/>
        </p:blipFill>
        <p:spPr>
          <a:xfrm>
            <a:off x="0" y="414500"/>
            <a:ext cx="8991602" cy="41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01f027777_0_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Interpretační otázka</a:t>
            </a:r>
            <a:endParaRPr/>
          </a:p>
        </p:txBody>
      </p:sp>
      <p:sp>
        <p:nvSpPr>
          <p:cNvPr id="100" name="Google Shape;100;g2b01f027777_0_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/>
              <a:t>Kterou hlavní hodnotu (spojovanou s olympijskými hrami) podle vás medaile zdůrazňuje?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1" name="Google Shape;101;g2b01f027777_0_11"/>
          <p:cNvPicPr preferRelativeResize="0"/>
          <p:nvPr/>
        </p:nvPicPr>
        <p:blipFill rotWithShape="1">
          <a:blip r:embed="rId3">
            <a:alphaModFix/>
          </a:blip>
          <a:srcRect b="0" l="2356" r="2943" t="0"/>
          <a:stretch/>
        </p:blipFill>
        <p:spPr>
          <a:xfrm>
            <a:off x="308285" y="2080907"/>
            <a:ext cx="8806525" cy="265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811e0907a_0_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Česká  výprava</a:t>
            </a:r>
            <a:endParaRPr/>
          </a:p>
        </p:txBody>
      </p:sp>
      <p:sp>
        <p:nvSpPr>
          <p:cNvPr id="107" name="Google Shape;107;g2a811e0907a_0_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Jaké zástupce české výpravy nacházíte na fotografii?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/>
              <a:t>Jakými znaky byla česká výprava reprezentována?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/>
              <a:t>Které symboly na fotografii lze interpretovat jako odkazy na antické hry a olympijské ideály?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/>
              <a:t>Srovnejte fotografie z roku 1924 s oficiální prezentací módní kolekce pro českou olympijskou výpravu v roce 2024. Jak se prezentace olympijského týmu proměni</a:t>
            </a:r>
            <a:r>
              <a:rPr lang="cs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la</a:t>
            </a:r>
            <a:r>
              <a:rPr lang="cs"/>
              <a:t>?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FFUK</dc:creator>
</cp:coreProperties>
</file>