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www.youtube.com/watch?v=ihaoaeHrprE&amp;t=58s" TargetMode="Externa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bedb842c9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bedb842c9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bedb842c9d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2bedb842c9d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>
                <a:solidFill>
                  <a:schemeClr val="dk1"/>
                </a:solidFill>
              </a:rPr>
              <a:t>První Mezinárodní olympijský výbor (1896). </a:t>
            </a:r>
            <a:r>
              <a:rPr lang="cs">
                <a:solidFill>
                  <a:srgbClr val="202122"/>
                </a:solidFill>
              </a:rPr>
              <a:t>Zleva: stojící Willibald Gebhardt (Německo), Jiří Stanislav Guth-J</a:t>
            </a:r>
            <a:r>
              <a:rPr lang="cs">
                <a:solidFill>
                  <a:srgbClr val="202122"/>
                </a:solidFill>
              </a:rPr>
              <a:t>arkovský </a:t>
            </a:r>
            <a:r>
              <a:rPr lang="cs">
                <a:solidFill>
                  <a:srgbClr val="202122"/>
                </a:solidFill>
              </a:rPr>
              <a:t>(České země), Ferenc Kemeny (Maďarsko), Viktor Balck (Švédsko); sedící: baron Pierre de Coubertin (Francie), Demetrius Vikelas (Řecko), Alexej Butovsky (Rusko)</a:t>
            </a:r>
            <a:endParaRPr>
              <a:solidFill>
                <a:srgbClr val="59595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>
                <a:solidFill>
                  <a:schemeClr val="dk1"/>
                </a:solidFill>
              </a:rPr>
              <a:t> Zdroj: Wikimedia Commons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296cf5c3f25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296cf5c3f25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Zdroj: Pierre de Coubertin, Olympijské paměti, překlad Jiří Kroutil, Praha 1977.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296cf5c3f25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296cf5c3f25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296cf5c3f25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296cf5c3f25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2bf559d046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2bf559d046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Zdroj: Český olympijský výbor, </a:t>
            </a:r>
            <a:r>
              <a:rPr lang="cs" u="sng">
                <a:solidFill>
                  <a:schemeClr val="hlink"/>
                </a:solidFill>
                <a:hlinkClick r:id="rId2"/>
              </a:rPr>
              <a:t>https://www.youtube.com/watch?v=ihaoaeHrprE&amp;t=58s</a:t>
            </a:r>
            <a:r>
              <a:rPr lang="cs"/>
              <a:t> 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296cf5c3f25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296cf5c3f25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hyperlink" Target="http://www.youtube.com/watch?v=ihaoaeHrprE" TargetMode="External"/><Relationship Id="rId4" Type="http://schemas.openxmlformats.org/officeDocument/2006/relationships/image" Target="../media/image2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8152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Proč obnovili antické hry?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Pokuste se odhadnout za jakým účelem fotografie vznikla a co zobrazuje.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5867875" y="1152475"/>
            <a:ext cx="2964300" cy="34164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 sz="2500">
              <a:highlight>
                <a:schemeClr val="lt1"/>
              </a:highlight>
            </a:endParaRPr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3032" y="1288424"/>
            <a:ext cx="5529993" cy="38550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Využijte klíčová slova pro popis fotografie.</a:t>
            </a:r>
            <a:endParaRPr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5867875" y="1152475"/>
            <a:ext cx="2964300" cy="34164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cs" sz="2100">
                <a:solidFill>
                  <a:srgbClr val="202122"/>
                </a:solidFill>
                <a:highlight>
                  <a:schemeClr val="lt1"/>
                </a:highlight>
              </a:rPr>
              <a:t>muži, ženy, bohatství, šlechtici, obyčejní lidé, vzdělání, momentka, inscenovaná fotografie</a:t>
            </a:r>
            <a:endParaRPr sz="2100">
              <a:solidFill>
                <a:srgbClr val="202122"/>
              </a:solidFill>
              <a:highlight>
                <a:schemeClr val="lt1"/>
              </a:highlight>
            </a:endParaRPr>
          </a:p>
        </p:txBody>
      </p:sp>
      <p:pic>
        <p:nvPicPr>
          <p:cNvPr id="69" name="Google Shape;6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3032" y="1288424"/>
            <a:ext cx="5529993" cy="38550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Přečtěte si text zakladatele novodobých olympijských her Pierra de </a:t>
            </a:r>
            <a:r>
              <a:rPr lang="cs"/>
              <a:t>Coubertin</a:t>
            </a:r>
            <a:r>
              <a:rPr lang="cs"/>
              <a:t>a</a:t>
            </a:r>
            <a:r>
              <a:rPr lang="cs"/>
              <a:t>. </a:t>
            </a:r>
            <a:endParaRPr/>
          </a:p>
        </p:txBody>
      </p:sp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311700" y="143390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Naše </a:t>
            </a:r>
            <a:r>
              <a:rPr lang="cs"/>
              <a:t>myšlenka</a:t>
            </a:r>
            <a:r>
              <a:rPr lang="cs"/>
              <a:t> obnovit instituci zaniklou před tolika stoletími vychází z toho, že atletismus nabývá rok od roku větší důležitosti a zdá se, že jeho úloha bude stejně závažná a trvalá v nové době, jako tomu bylo v dobách starých; objevuje se ostatně s řadou nových znaků: je mezinárodní a demokratický a tudíž uzpůsobený idejím a potřebám přítomnosti.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Avšak právě tak jako v minulosti i v dnešní době může působit </a:t>
            </a:r>
            <a:r>
              <a:rPr lang="cs"/>
              <a:t>buď</a:t>
            </a:r>
            <a:r>
              <a:rPr lang="cs"/>
              <a:t> </a:t>
            </a:r>
            <a:r>
              <a:rPr lang="cs"/>
              <a:t>blahodárně</a:t>
            </a:r>
            <a:r>
              <a:rPr lang="cs"/>
              <a:t>,</a:t>
            </a:r>
            <a:r>
              <a:rPr lang="cs"/>
              <a:t> nebo škodlivě podle toho, jak jej bude využito a jaké budou </a:t>
            </a:r>
            <a:r>
              <a:rPr lang="cs"/>
              <a:t>směrnice</a:t>
            </a:r>
            <a:r>
              <a:rPr lang="cs"/>
              <a:t>, jimiž se bude řídit. Atletismus může rozpoutat vášně nejušlechtilejší i nejnižší; může podpořit vlastnosti jako nezištnost a ctižá</a:t>
            </a:r>
            <a:r>
              <a:rPr lang="cs"/>
              <a:t>dost </a:t>
            </a:r>
            <a:r>
              <a:rPr lang="cs"/>
              <a:t>právě ta</a:t>
            </a:r>
            <a:r>
              <a:rPr lang="cs"/>
              <a:t>k</a:t>
            </a:r>
            <a:r>
              <a:rPr lang="cs"/>
              <a:t> jako touhu po </a:t>
            </a:r>
            <a:r>
              <a:rPr lang="cs"/>
              <a:t>zisk</a:t>
            </a:r>
            <a:r>
              <a:rPr lang="cs"/>
              <a:t>u</a:t>
            </a:r>
            <a:r>
              <a:rPr lang="cs"/>
              <a:t>, může být rytířský nebo zvrhlý, statečně mužný nebo zvířecký; lze ho využít jak k </a:t>
            </a:r>
            <a:r>
              <a:rPr lang="cs"/>
              <a:t>upevnění</a:t>
            </a:r>
            <a:r>
              <a:rPr lang="cs"/>
              <a:t> míru, tak i k přípravě na válku. Avšak ušlechtilé smýšlení, kult cti a nezištnosti, rytířský duch, mužná energie a mír jsou stěžejními podobami moderních demokracií, ať už r</a:t>
            </a:r>
            <a:r>
              <a:rPr lang="cs"/>
              <a:t>epublikánských</a:t>
            </a:r>
            <a:r>
              <a:rPr lang="cs"/>
              <a:t> nebo monarchistických.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/>
          <p:nvPr>
            <p:ph type="title"/>
          </p:nvPr>
        </p:nvSpPr>
        <p:spPr>
          <a:xfrm>
            <a:off x="246150" y="132350"/>
            <a:ext cx="8651700" cy="172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Označte v textu zelenou barvou pozitivní hodnoty olympijských her a červenou barvou hodnoty, které autor textu odmítá.</a:t>
            </a:r>
            <a:endParaRPr/>
          </a:p>
        </p:txBody>
      </p:sp>
      <p:sp>
        <p:nvSpPr>
          <p:cNvPr id="81" name="Google Shape;81;p17"/>
          <p:cNvSpPr txBox="1"/>
          <p:nvPr>
            <p:ph idx="1" type="body"/>
          </p:nvPr>
        </p:nvSpPr>
        <p:spPr>
          <a:xfrm>
            <a:off x="180600" y="1683225"/>
            <a:ext cx="8651700" cy="288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cs"/>
              <a:t>Naše myšlenka obnovit instituci zaniklou před tolika stoletími vychází z toho, že atletismus nabývá rok od roku větší důležitosti a zdá se, že jeho úloha bude stejně závažná a trvalá v nové době, jako tomu bylo v dobách starých; objevuje se ostatně s řadou nových znaků: je mezinárodní a demokratický a tudíž uzpůsobený idejím a potřebám přítomnosti.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cs"/>
              <a:t>Avšak právě tak jako v minulosti i v dnešní době může působit buď </a:t>
            </a:r>
            <a:r>
              <a:rPr lang="cs"/>
              <a:t>blahodárně</a:t>
            </a:r>
            <a:r>
              <a:rPr lang="cs"/>
              <a:t>, nebo škodlivě podle toho, jak jej bude využito a jaké budou směrnice, jimiž se bude řídit. Atletismus může rozpoutat vášně nejušlechtilejší i nejnižší; může podpořit vlastnosti jako nezištnost a ctižá</a:t>
            </a:r>
            <a:r>
              <a:rPr lang="cs"/>
              <a:t>dost </a:t>
            </a:r>
            <a:r>
              <a:rPr lang="cs"/>
              <a:t>právě ta</a:t>
            </a:r>
            <a:r>
              <a:rPr lang="cs"/>
              <a:t>k</a:t>
            </a:r>
            <a:r>
              <a:rPr lang="cs"/>
              <a:t> jako touhu po </a:t>
            </a:r>
            <a:r>
              <a:rPr lang="cs"/>
              <a:t>zisk</a:t>
            </a:r>
            <a:r>
              <a:rPr lang="cs"/>
              <a:t>u, může být rytířský nebo zvrhlý, statečně mužný nebo zvířecký; lze ho využít jak k upevnění míru, tak i k přípravě na válku. Avšak ušlechtilé smýšlení, kult cti a nezištnosti, rytířský duch, mužná energie a mír jsou stěžejními podobami moderních demokracií, ať už r</a:t>
            </a:r>
            <a:r>
              <a:rPr lang="cs"/>
              <a:t>epublikánských</a:t>
            </a:r>
            <a:r>
              <a:rPr lang="cs"/>
              <a:t> nebo monarchistických.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/>
          <p:nvPr>
            <p:ph type="title"/>
          </p:nvPr>
        </p:nvSpPr>
        <p:spPr>
          <a:xfrm>
            <a:off x="311700" y="445025"/>
            <a:ext cx="8520600" cy="1003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Které situace byly v souladu s hodnotami vyjádřenými v t</a:t>
            </a:r>
            <a:r>
              <a:rPr lang="cs"/>
              <a:t>extu</a:t>
            </a:r>
            <a:r>
              <a:rPr lang="cs"/>
              <a:t>?</a:t>
            </a:r>
            <a:endParaRPr/>
          </a:p>
        </p:txBody>
      </p:sp>
      <p:sp>
        <p:nvSpPr>
          <p:cNvPr id="87" name="Google Shape;87;p18"/>
          <p:cNvSpPr txBox="1"/>
          <p:nvPr>
            <p:ph idx="1" type="body"/>
          </p:nvPr>
        </p:nvSpPr>
        <p:spPr>
          <a:xfrm>
            <a:off x="311700" y="1745775"/>
            <a:ext cx="8520600" cy="282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P</a:t>
            </a:r>
            <a:r>
              <a:rPr lang="cs"/>
              <a:t>rvních novodobých her v Aténách roku 1896 se zúčastnili pouze muži.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Na druhých hrách v Paříži roku 1900 byla zařazena disciplína “Střelba na živé holuby”. Během ní zemřelo na 300 ptáků.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Všechny sporty byly na hrách od počátku považovány za rovnocenné.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Od počátku byl v Mezinárodním olympijském výboru zastoupen i český výbor, přestože neměl vlastní stát.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Místo konání her se pro každý rok střídalo.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Prohlédněte si video a vyjmenujte příklady situací, které vystihují olympijské hodnoty.</a:t>
            </a:r>
            <a:endParaRPr/>
          </a:p>
        </p:txBody>
      </p:sp>
      <p:sp>
        <p:nvSpPr>
          <p:cNvPr id="93" name="Google Shape;93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descr="Poznejte s námi, co znamená slovo olympismus a co patří mezi základní olympijské hodnoty! ☝🏻&#10;&#10;Odebírej YT kanál CZECH TEAMu: https://www.youtube.com/czecholympic &#10;Sleduj nás na Snapchatu: olympijskytym &#10;Instagram: http://www.instagram.com/olympijskytym" id="94" name="Google Shape;94;p19" title="👩🏼‍🏫 | Co to jsou olympijské hodnoty?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01325" y="1520900"/>
            <a:ext cx="6931875" cy="3899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Dokončete</a:t>
            </a:r>
            <a:r>
              <a:rPr lang="cs"/>
              <a:t> věty.</a:t>
            </a:r>
            <a:endParaRPr/>
          </a:p>
        </p:txBody>
      </p:sp>
      <p:sp>
        <p:nvSpPr>
          <p:cNvPr id="100" name="Google Shape;100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AutoNum type="arabicPeriod"/>
            </a:pPr>
            <a:r>
              <a:rPr lang="cs" sz="2000">
                <a:solidFill>
                  <a:schemeClr val="dk1"/>
                </a:solidFill>
              </a:rPr>
              <a:t>Současné olympijské hry mají s těmi obnovenými společné … </a:t>
            </a:r>
            <a:endParaRPr sz="2000">
              <a:solidFill>
                <a:schemeClr val="dk1"/>
              </a:solidFill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AutoNum type="arabicPeriod"/>
            </a:pPr>
            <a:r>
              <a:rPr lang="cs" sz="2000">
                <a:solidFill>
                  <a:schemeClr val="dk1"/>
                </a:solidFill>
              </a:rPr>
              <a:t>Současné olympijské hry se od těch obnovených liší …</a:t>
            </a:r>
            <a:endParaRPr sz="27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