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bed5d6c2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bed5d6c2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Zdroj: Národní muzeum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bbed5d6c2c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bbed5d6c2c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bed5d6c2c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bbed5d6c2c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Plaketa Ženských světových her v Praze 1930, Zdroj: Národní muzeum.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Plakát Olympijských her v Amsterdamu 1928, Zdroj: https://www.theolympicdesign.com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d213b5d8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d213b5d8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bbed5d6c2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bbed5d6c2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 dat: Mezinárodní olympijský výbor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bbed5d6c2c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bbed5d6c2c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bbed5d6c2c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bbed5d6c2c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bbed5d6c2c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bbed5d6c2c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latin typeface="Cambria"/>
                <a:ea typeface="Cambria"/>
                <a:cs typeface="Cambria"/>
                <a:sym typeface="Cambria"/>
              </a:rPr>
              <a:t>PROČ ŽENY USPOŘÁDALY VLASTNÍ HRY?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300">
                <a:latin typeface="Cambria"/>
                <a:ea typeface="Cambria"/>
                <a:cs typeface="Cambria"/>
                <a:sym typeface="Cambria"/>
              </a:rPr>
              <a:t>Podívejte se na fotografii z roku 1930 a popište, co zachycuje?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0934" y="1152475"/>
            <a:ext cx="6422127" cy="3991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300">
                <a:latin typeface="Cambria"/>
                <a:ea typeface="Cambria"/>
                <a:cs typeface="Cambria"/>
                <a:sym typeface="Cambria"/>
              </a:rPr>
              <a:t>Formulujte hypotézu: Co podle vás mohly být Ženské světové hry?</a:t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073" y="1152476"/>
            <a:ext cx="5222501" cy="3245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573250" y="909500"/>
            <a:ext cx="4504252" cy="3902351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151125"/>
            <a:ext cx="8520600" cy="182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>
                <a:latin typeface="Cambria"/>
                <a:ea typeface="Cambria"/>
                <a:cs typeface="Cambria"/>
                <a:sym typeface="Cambria"/>
              </a:rPr>
              <a:t>V čem se podobají a v čem se liší plaketa a plakát? Zaměřte se na konkrétní prvky: způsob zobrazení těla, symbol ratolesti, národní symboly, nápisy.</a:t>
            </a:r>
            <a:endParaRPr sz="24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24525" y="1412525"/>
            <a:ext cx="2382475" cy="315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50" y="935225"/>
            <a:ext cx="4504252" cy="3902351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151125"/>
            <a:ext cx="8520600" cy="9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>
                <a:latin typeface="Cambria"/>
                <a:ea typeface="Cambria"/>
                <a:cs typeface="Cambria"/>
                <a:sym typeface="Cambria"/>
              </a:rPr>
              <a:t>Co nám může srovnání plakátu a plakety říci o záměru pořadatelů Ženských světových her?</a:t>
            </a:r>
            <a:endParaRPr sz="41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49325" y="1433100"/>
            <a:ext cx="2382475" cy="315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>
                <a:latin typeface="Cambria"/>
                <a:ea typeface="Cambria"/>
                <a:cs typeface="Cambria"/>
                <a:sym typeface="Cambria"/>
              </a:rPr>
              <a:t>Jak se vyvíjel počet ženských účastnic OH? </a:t>
            </a:r>
            <a:endParaRPr sz="2400"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2047" y="1017725"/>
            <a:ext cx="8701952" cy="4125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6118000" y="1120425"/>
            <a:ext cx="2876700" cy="34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●"/>
            </a:pPr>
            <a:r>
              <a:rPr lang="cs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Vyznačte v grafu rok konání Ženských světových her v Praze. </a:t>
            </a:r>
            <a:endParaRPr sz="2500"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●"/>
            </a:pPr>
            <a:r>
              <a:rPr lang="cs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J</a:t>
            </a:r>
            <a:r>
              <a:rPr lang="cs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aké mohly být důvody pro nízkou účast žen v počá</a:t>
            </a:r>
            <a:r>
              <a:rPr lang="cs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tcích moderních OH?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●"/>
            </a:pPr>
            <a:r>
              <a:rPr lang="cs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Co naopak mohlo vést k jejich </a:t>
            </a:r>
            <a:r>
              <a:rPr lang="cs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postupné vyšší účasti</a:t>
            </a:r>
            <a:r>
              <a:rPr lang="cs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?</a:t>
            </a:r>
            <a:endParaRPr sz="2500"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60500"/>
            <a:ext cx="6233452" cy="2955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Cambria"/>
                <a:ea typeface="Cambria"/>
                <a:cs typeface="Cambria"/>
                <a:sym typeface="Cambria"/>
              </a:rPr>
              <a:t>Reflexe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mbria"/>
              <a:buChar char="●"/>
            </a:pPr>
            <a:r>
              <a:rPr lang="cs" sz="21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Co vedlo k tomu, že byly uspořádány Ženské světové hry?</a:t>
            </a:r>
            <a:endParaRPr sz="21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mbria"/>
              <a:buChar char="●"/>
            </a:pPr>
            <a:r>
              <a:rPr lang="cs" sz="21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Čím </a:t>
            </a:r>
            <a:r>
              <a:rPr lang="cs" sz="21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mohly</a:t>
            </a:r>
            <a:r>
              <a:rPr lang="cs" sz="21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ženské hry přispět ke zvýšení počtu žen ve sportu?</a:t>
            </a:r>
            <a:endParaRPr sz="21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1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Doplňující otázky:</a:t>
            </a:r>
            <a:endParaRPr sz="21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mbria"/>
              <a:buChar char="●"/>
            </a:pPr>
            <a:r>
              <a:rPr lang="cs" sz="21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Jaké typy aktivit jsou/byly podle vás nejúčinnější pro prosazení vyšší účasti žen na OH? </a:t>
            </a:r>
            <a:endParaRPr sz="21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mbria"/>
              <a:buChar char="●"/>
            </a:pPr>
            <a:r>
              <a:rPr lang="cs" sz="21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Jakých profesí, kromě samotných sportovkyň, se může snaha o větší začlenění týkat?</a:t>
            </a:r>
            <a:endParaRPr sz="21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cs" sz="2500">
                <a:latin typeface="Cambria"/>
                <a:ea typeface="Cambria"/>
                <a:cs typeface="Cambria"/>
                <a:sym typeface="Cambria"/>
              </a:rPr>
              <a:t>Rozšiřující aktivita: v</a:t>
            </a:r>
            <a:r>
              <a:rPr lang="cs" sz="2500">
                <a:latin typeface="Cambria"/>
                <a:ea typeface="Cambria"/>
                <a:cs typeface="Cambria"/>
                <a:sym typeface="Cambria"/>
              </a:rPr>
              <a:t>raťte se ke grafu a doplňte do něj následující události.</a:t>
            </a:r>
            <a:endParaRPr sz="25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97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mbria"/>
              <a:buChar char="●"/>
            </a:pPr>
            <a:r>
              <a:rPr lang="cs" sz="175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1900 Na hrách v Paříži v roce 1900 závodilo 22 žen z celkového počtu 997 účastníků. Ženy </a:t>
            </a:r>
            <a:r>
              <a:rPr lang="cs" sz="175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soutěžily</a:t>
            </a:r>
            <a:r>
              <a:rPr lang="cs" sz="175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v pěti sportech: tenise, kroketu, plachtění, jezdectví a golfu. </a:t>
            </a:r>
            <a:endParaRPr sz="1950">
              <a:solidFill>
                <a:srgbClr val="100F0D"/>
              </a:solidFill>
              <a:highlight>
                <a:srgbClr val="FFFFFF"/>
              </a:highlight>
              <a:latin typeface="Cambria"/>
              <a:ea typeface="Cambria"/>
              <a:cs typeface="Cambria"/>
              <a:sym typeface="Cambria"/>
            </a:endParaRPr>
          </a:p>
          <a:p>
            <a:pPr indent="-3397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mbria"/>
              <a:buChar char="●"/>
            </a:pPr>
            <a:r>
              <a:rPr lang="cs" sz="175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1981 Flor Isava Fonseca a Pirjo Häggman byly prvními ženami doplněnými do Mezinárodního olympijského výboru. </a:t>
            </a:r>
            <a:endParaRPr sz="175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97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mbria"/>
              <a:buChar char="●"/>
            </a:pPr>
            <a:r>
              <a:rPr lang="cs" sz="175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1984 O</a:t>
            </a:r>
            <a:r>
              <a:rPr lang="cs" sz="175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lympijská vesnice </a:t>
            </a:r>
            <a:r>
              <a:rPr lang="cs" sz="175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poprvé </a:t>
            </a:r>
            <a:r>
              <a:rPr lang="cs" sz="175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organizována podle výprav a nikoliv podle pohlaví.</a:t>
            </a:r>
            <a:endParaRPr sz="175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97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mbria"/>
              <a:buChar char="●"/>
            </a:pPr>
            <a:r>
              <a:rPr lang="cs" sz="175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1991 Odmítnutí diskriminace na základě pohlaví přidáno do olympijské charty.</a:t>
            </a:r>
            <a:endParaRPr sz="175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97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Cambria"/>
              <a:buChar char="●"/>
            </a:pPr>
            <a:r>
              <a:rPr lang="cs" sz="175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1991 Všechny nové olympijské sporty musí mít jak mužský, tak ženský závod.</a:t>
            </a:r>
            <a:endParaRPr sz="175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4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